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888" r:id="rId4"/>
  </p:sldMasterIdLst>
  <p:notesMasterIdLst>
    <p:notesMasterId r:id="rId47"/>
  </p:notesMasterIdLst>
  <p:handoutMasterIdLst>
    <p:handoutMasterId r:id="rId48"/>
  </p:handoutMasterIdLst>
  <p:sldIdLst>
    <p:sldId id="452" r:id="rId5"/>
    <p:sldId id="454" r:id="rId6"/>
    <p:sldId id="455" r:id="rId7"/>
    <p:sldId id="456" r:id="rId8"/>
    <p:sldId id="457" r:id="rId9"/>
    <p:sldId id="458" r:id="rId10"/>
    <p:sldId id="459" r:id="rId11"/>
    <p:sldId id="460" r:id="rId12"/>
    <p:sldId id="461" r:id="rId13"/>
    <p:sldId id="462" r:id="rId14"/>
    <p:sldId id="494" r:id="rId15"/>
    <p:sldId id="463" r:id="rId16"/>
    <p:sldId id="464" r:id="rId17"/>
    <p:sldId id="465" r:id="rId18"/>
    <p:sldId id="466" r:id="rId19"/>
    <p:sldId id="467" r:id="rId20"/>
    <p:sldId id="468" r:id="rId21"/>
    <p:sldId id="469" r:id="rId22"/>
    <p:sldId id="470" r:id="rId23"/>
    <p:sldId id="471" r:id="rId24"/>
    <p:sldId id="472" r:id="rId25"/>
    <p:sldId id="473" r:id="rId26"/>
    <p:sldId id="474" r:id="rId27"/>
    <p:sldId id="475" r:id="rId28"/>
    <p:sldId id="476" r:id="rId29"/>
    <p:sldId id="477" r:id="rId30"/>
    <p:sldId id="478" r:id="rId31"/>
    <p:sldId id="479" r:id="rId32"/>
    <p:sldId id="480" r:id="rId33"/>
    <p:sldId id="481" r:id="rId34"/>
    <p:sldId id="482" r:id="rId35"/>
    <p:sldId id="483" r:id="rId36"/>
    <p:sldId id="484" r:id="rId37"/>
    <p:sldId id="485" r:id="rId38"/>
    <p:sldId id="486" r:id="rId39"/>
    <p:sldId id="487" r:id="rId40"/>
    <p:sldId id="488" r:id="rId41"/>
    <p:sldId id="489" r:id="rId42"/>
    <p:sldId id="490" r:id="rId43"/>
    <p:sldId id="491" r:id="rId44"/>
    <p:sldId id="492" r:id="rId45"/>
    <p:sldId id="493" r:id="rId46"/>
  </p:sldIdLst>
  <p:sldSz cx="9144000" cy="6858000" type="screen4x3"/>
  <p:notesSz cx="6858000" cy="9199563"/>
  <p:custDataLst>
    <p:tags r:id="rId49"/>
  </p:custDataLst>
  <p:defaultTextStyle>
    <a:defPPr>
      <a:defRPr lang="en-US"/>
    </a:defPPr>
    <a:lvl1pPr algn="ctr" rtl="0" fontAlgn="base">
      <a:spcBef>
        <a:spcPct val="0"/>
      </a:spcBef>
      <a:spcAft>
        <a:spcPct val="0"/>
      </a:spcAft>
      <a:defRPr sz="2400" kern="1200">
        <a:solidFill>
          <a:schemeClr val="tx1"/>
        </a:solidFill>
        <a:latin typeface="Arial" charset="0"/>
        <a:ea typeface="+mn-ea"/>
        <a:cs typeface="+mn-cs"/>
      </a:defRPr>
    </a:lvl1pPr>
    <a:lvl2pPr marL="457200" algn="ctr" rtl="0" fontAlgn="base">
      <a:spcBef>
        <a:spcPct val="0"/>
      </a:spcBef>
      <a:spcAft>
        <a:spcPct val="0"/>
      </a:spcAft>
      <a:defRPr sz="2400" kern="1200">
        <a:solidFill>
          <a:schemeClr val="tx1"/>
        </a:solidFill>
        <a:latin typeface="Arial" charset="0"/>
        <a:ea typeface="+mn-ea"/>
        <a:cs typeface="+mn-cs"/>
      </a:defRPr>
    </a:lvl2pPr>
    <a:lvl3pPr marL="914400" algn="ctr" rtl="0" fontAlgn="base">
      <a:spcBef>
        <a:spcPct val="0"/>
      </a:spcBef>
      <a:spcAft>
        <a:spcPct val="0"/>
      </a:spcAft>
      <a:defRPr sz="2400" kern="1200">
        <a:solidFill>
          <a:schemeClr val="tx1"/>
        </a:solidFill>
        <a:latin typeface="Arial" charset="0"/>
        <a:ea typeface="+mn-ea"/>
        <a:cs typeface="+mn-cs"/>
      </a:defRPr>
    </a:lvl3pPr>
    <a:lvl4pPr marL="1371600" algn="ctr" rtl="0" fontAlgn="base">
      <a:spcBef>
        <a:spcPct val="0"/>
      </a:spcBef>
      <a:spcAft>
        <a:spcPct val="0"/>
      </a:spcAft>
      <a:defRPr sz="2400" kern="1200">
        <a:solidFill>
          <a:schemeClr val="tx1"/>
        </a:solidFill>
        <a:latin typeface="Arial" charset="0"/>
        <a:ea typeface="+mn-ea"/>
        <a:cs typeface="+mn-cs"/>
      </a:defRPr>
    </a:lvl4pPr>
    <a:lvl5pPr marL="1828800" algn="ctr"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403">
          <p15:clr>
            <a:srgbClr val="A4A3A4"/>
          </p15:clr>
        </p15:guide>
        <p15:guide id="2" pos="2880">
          <p15:clr>
            <a:srgbClr val="A4A3A4"/>
          </p15:clr>
        </p15:guide>
        <p15:guide id="3" pos="273">
          <p15:clr>
            <a:srgbClr val="A4A3A4"/>
          </p15:clr>
        </p15:guide>
      </p15:sldGuideLst>
    </p:ext>
    <p:ext uri="{2D200454-40CA-4A62-9FC3-DE9A4176ACB9}">
      <p15:notesGuideLst xmlns:p15="http://schemas.microsoft.com/office/powerpoint/2012/main">
        <p15:guide id="1" orient="horz" pos="2897">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E0000"/>
    <a:srgbClr val="1974CF"/>
    <a:srgbClr val="1B7EE1"/>
    <a:srgbClr val="1973CD"/>
    <a:srgbClr val="1666B6"/>
    <a:srgbClr val="0C66C0"/>
    <a:srgbClr val="0066CC"/>
    <a:srgbClr val="0099FF"/>
    <a:srgbClr val="186E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38A1CB-E6F3-2F04-6A28-634685B74D85}" v="92" dt="2023-08-23T18:06:40.5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81" autoAdjust="0"/>
    <p:restoredTop sz="95509" autoAdjust="0"/>
  </p:normalViewPr>
  <p:slideViewPr>
    <p:cSldViewPr snapToGrid="0">
      <p:cViewPr varScale="1">
        <p:scale>
          <a:sx n="88" d="100"/>
          <a:sy n="88" d="100"/>
        </p:scale>
        <p:origin x="-1068" y="-96"/>
      </p:cViewPr>
      <p:guideLst>
        <p:guide orient="horz" pos="2403"/>
        <p:guide pos="2880"/>
        <p:guide pos="27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6" d="100"/>
          <a:sy n="56" d="100"/>
        </p:scale>
        <p:origin x="-1152" y="-90"/>
      </p:cViewPr>
      <p:guideLst>
        <p:guide orient="horz" pos="2897"/>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son, Kathy" userId="S::kjohnson@gwinnetttech.edu::bc454295-a45c-4866-b0f4-dd150e906dc9" providerId="AD" clId="Web-{5A38A1CB-E6F3-2F04-6A28-634685B74D85}"/>
    <pc:docChg chg="addSld modSld">
      <pc:chgData name="Johnson, Kathy" userId="S::kjohnson@gwinnetttech.edu::bc454295-a45c-4866-b0f4-dd150e906dc9" providerId="AD" clId="Web-{5A38A1CB-E6F3-2F04-6A28-634685B74D85}" dt="2023-08-23T18:06:39.204" v="90" actId="20577"/>
      <pc:docMkLst>
        <pc:docMk/>
      </pc:docMkLst>
      <pc:sldChg chg="modSp">
        <pc:chgData name="Johnson, Kathy" userId="S::kjohnson@gwinnetttech.edu::bc454295-a45c-4866-b0f4-dd150e906dc9" providerId="AD" clId="Web-{5A38A1CB-E6F3-2F04-6A28-634685B74D85}" dt="2023-08-23T16:15:02.057" v="23" actId="20577"/>
        <pc:sldMkLst>
          <pc:docMk/>
          <pc:sldMk cId="0" sldId="455"/>
        </pc:sldMkLst>
        <pc:spChg chg="mod">
          <ac:chgData name="Johnson, Kathy" userId="S::kjohnson@gwinnetttech.edu::bc454295-a45c-4866-b0f4-dd150e906dc9" providerId="AD" clId="Web-{5A38A1CB-E6F3-2F04-6A28-634685B74D85}" dt="2023-08-23T16:15:02.057" v="23" actId="20577"/>
          <ac:spMkLst>
            <pc:docMk/>
            <pc:sldMk cId="0" sldId="455"/>
            <ac:spMk id="27" creationId="{00000000-0000-0000-0000-000000000000}"/>
          </ac:spMkLst>
        </pc:spChg>
      </pc:sldChg>
      <pc:sldChg chg="modSp">
        <pc:chgData name="Johnson, Kathy" userId="S::kjohnson@gwinnetttech.edu::bc454295-a45c-4866-b0f4-dd150e906dc9" providerId="AD" clId="Web-{5A38A1CB-E6F3-2F04-6A28-634685B74D85}" dt="2023-08-23T16:41:24.320" v="30" actId="20577"/>
        <pc:sldMkLst>
          <pc:docMk/>
          <pc:sldMk cId="2827912188" sldId="457"/>
        </pc:sldMkLst>
        <pc:spChg chg="mod">
          <ac:chgData name="Johnson, Kathy" userId="S::kjohnson@gwinnetttech.edu::bc454295-a45c-4866-b0f4-dd150e906dc9" providerId="AD" clId="Web-{5A38A1CB-E6F3-2F04-6A28-634685B74D85}" dt="2023-08-23T16:41:24.320" v="30" actId="20577"/>
          <ac:spMkLst>
            <pc:docMk/>
            <pc:sldMk cId="2827912188" sldId="457"/>
            <ac:spMk id="33" creationId="{00000000-0000-0000-0000-000000000000}"/>
          </ac:spMkLst>
        </pc:spChg>
      </pc:sldChg>
      <pc:sldChg chg="addSp modSp mod modClrScheme chgLayout">
        <pc:chgData name="Johnson, Kathy" userId="S::kjohnson@gwinnetttech.edu::bc454295-a45c-4866-b0f4-dd150e906dc9" providerId="AD" clId="Web-{5A38A1CB-E6F3-2F04-6A28-634685B74D85}" dt="2023-08-23T17:06:15.764" v="43" actId="14100"/>
        <pc:sldMkLst>
          <pc:docMk/>
          <pc:sldMk cId="0" sldId="462"/>
        </pc:sldMkLst>
        <pc:spChg chg="mod">
          <ac:chgData name="Johnson, Kathy" userId="S::kjohnson@gwinnetttech.edu::bc454295-a45c-4866-b0f4-dd150e906dc9" providerId="AD" clId="Web-{5A38A1CB-E6F3-2F04-6A28-634685B74D85}" dt="2023-08-23T17:05:44.512" v="39" actId="1076"/>
          <ac:spMkLst>
            <pc:docMk/>
            <pc:sldMk cId="0" sldId="462"/>
            <ac:spMk id="50" creationId="{00000000-0000-0000-0000-000000000000}"/>
          </ac:spMkLst>
        </pc:spChg>
        <pc:spChg chg="mod">
          <ac:chgData name="Johnson, Kathy" userId="S::kjohnson@gwinnetttech.edu::bc454295-a45c-4866-b0f4-dd150e906dc9" providerId="AD" clId="Web-{5A38A1CB-E6F3-2F04-6A28-634685B74D85}" dt="2023-08-23T17:05:51.294" v="40" actId="1076"/>
          <ac:spMkLst>
            <pc:docMk/>
            <pc:sldMk cId="0" sldId="462"/>
            <ac:spMk id="51" creationId="{00000000-0000-0000-0000-000000000000}"/>
          </ac:spMkLst>
        </pc:spChg>
        <pc:picChg chg="add mod">
          <ac:chgData name="Johnson, Kathy" userId="S::kjohnson@gwinnetttech.edu::bc454295-a45c-4866-b0f4-dd150e906dc9" providerId="AD" clId="Web-{5A38A1CB-E6F3-2F04-6A28-634685B74D85}" dt="2023-08-23T17:06:15.764" v="43" actId="14100"/>
          <ac:picMkLst>
            <pc:docMk/>
            <pc:sldMk cId="0" sldId="462"/>
            <ac:picMk id="2" creationId="{A4EEE7A1-6BFC-65D3-4F22-1E3EA46764FC}"/>
          </ac:picMkLst>
        </pc:picChg>
      </pc:sldChg>
      <pc:sldChg chg="addSp delSp modSp mod modClrScheme chgLayout">
        <pc:chgData name="Johnson, Kathy" userId="S::kjohnson@gwinnetttech.edu::bc454295-a45c-4866-b0f4-dd150e906dc9" providerId="AD" clId="Web-{5A38A1CB-E6F3-2F04-6A28-634685B74D85}" dt="2023-08-23T17:13:35.326" v="61" actId="14100"/>
        <pc:sldMkLst>
          <pc:docMk/>
          <pc:sldMk cId="0" sldId="463"/>
        </pc:sldMkLst>
        <pc:spChg chg="mod">
          <ac:chgData name="Johnson, Kathy" userId="S::kjohnson@gwinnetttech.edu::bc454295-a45c-4866-b0f4-dd150e906dc9" providerId="AD" clId="Web-{5A38A1CB-E6F3-2F04-6A28-634685B74D85}" dt="2023-08-23T17:13:22.248" v="57" actId="1076"/>
          <ac:spMkLst>
            <pc:docMk/>
            <pc:sldMk cId="0" sldId="463"/>
            <ac:spMk id="10" creationId="{00000000-0000-0000-0000-000000000000}"/>
          </ac:spMkLst>
        </pc:spChg>
        <pc:spChg chg="mod">
          <ac:chgData name="Johnson, Kathy" userId="S::kjohnson@gwinnetttech.edu::bc454295-a45c-4866-b0f4-dd150e906dc9" providerId="AD" clId="Web-{5A38A1CB-E6F3-2F04-6A28-634685B74D85}" dt="2023-08-23T17:13:26.576" v="58" actId="1076"/>
          <ac:spMkLst>
            <pc:docMk/>
            <pc:sldMk cId="0" sldId="463"/>
            <ac:spMk id="57" creationId="{00000000-0000-0000-0000-000000000000}"/>
          </ac:spMkLst>
        </pc:spChg>
        <pc:picChg chg="add mod">
          <ac:chgData name="Johnson, Kathy" userId="S::kjohnson@gwinnetttech.edu::bc454295-a45c-4866-b0f4-dd150e906dc9" providerId="AD" clId="Web-{5A38A1CB-E6F3-2F04-6A28-634685B74D85}" dt="2023-08-23T17:13:35.326" v="61" actId="14100"/>
          <ac:picMkLst>
            <pc:docMk/>
            <pc:sldMk cId="0" sldId="463"/>
            <ac:picMk id="2" creationId="{1D3590AD-65B8-D64E-49F0-14D1DC43BA98}"/>
          </ac:picMkLst>
        </pc:picChg>
        <pc:picChg chg="del">
          <ac:chgData name="Johnson, Kathy" userId="S::kjohnson@gwinnetttech.edu::bc454295-a45c-4866-b0f4-dd150e906dc9" providerId="AD" clId="Web-{5A38A1CB-E6F3-2F04-6A28-634685B74D85}" dt="2023-08-23T17:12:51.653" v="52"/>
          <ac:picMkLst>
            <pc:docMk/>
            <pc:sldMk cId="0" sldId="463"/>
            <ac:picMk id="4098" creationId="{00000000-0000-0000-0000-000000000000}"/>
          </ac:picMkLst>
        </pc:picChg>
      </pc:sldChg>
      <pc:sldChg chg="modSp">
        <pc:chgData name="Johnson, Kathy" userId="S::kjohnson@gwinnetttech.edu::bc454295-a45c-4866-b0f4-dd150e906dc9" providerId="AD" clId="Web-{5A38A1CB-E6F3-2F04-6A28-634685B74D85}" dt="2023-08-23T17:16:16.988" v="83" actId="20577"/>
        <pc:sldMkLst>
          <pc:docMk/>
          <pc:sldMk cId="0" sldId="464"/>
        </pc:sldMkLst>
        <pc:spChg chg="mod">
          <ac:chgData name="Johnson, Kathy" userId="S::kjohnson@gwinnetttech.edu::bc454295-a45c-4866-b0f4-dd150e906dc9" providerId="AD" clId="Web-{5A38A1CB-E6F3-2F04-6A28-634685B74D85}" dt="2023-08-23T17:16:16.988" v="83" actId="20577"/>
          <ac:spMkLst>
            <pc:docMk/>
            <pc:sldMk cId="0" sldId="464"/>
            <ac:spMk id="63" creationId="{00000000-0000-0000-0000-000000000000}"/>
          </ac:spMkLst>
        </pc:spChg>
      </pc:sldChg>
      <pc:sldChg chg="modSp">
        <pc:chgData name="Johnson, Kathy" userId="S::kjohnson@gwinnetttech.edu::bc454295-a45c-4866-b0f4-dd150e906dc9" providerId="AD" clId="Web-{5A38A1CB-E6F3-2F04-6A28-634685B74D85}" dt="2023-08-23T17:29:53.314" v="85" actId="20577"/>
        <pc:sldMkLst>
          <pc:docMk/>
          <pc:sldMk cId="0" sldId="473"/>
        </pc:sldMkLst>
        <pc:spChg chg="mod">
          <ac:chgData name="Johnson, Kathy" userId="S::kjohnson@gwinnetttech.edu::bc454295-a45c-4866-b0f4-dd150e906dc9" providerId="AD" clId="Web-{5A38A1CB-E6F3-2F04-6A28-634685B74D85}" dt="2023-08-23T17:29:53.314" v="85" actId="20577"/>
          <ac:spMkLst>
            <pc:docMk/>
            <pc:sldMk cId="0" sldId="473"/>
            <ac:spMk id="81" creationId="{00000000-0000-0000-0000-000000000000}"/>
          </ac:spMkLst>
        </pc:spChg>
      </pc:sldChg>
      <pc:sldChg chg="modSp">
        <pc:chgData name="Johnson, Kathy" userId="S::kjohnson@gwinnetttech.edu::bc454295-a45c-4866-b0f4-dd150e906dc9" providerId="AD" clId="Web-{5A38A1CB-E6F3-2F04-6A28-634685B74D85}" dt="2023-08-23T17:52:00.314" v="86" actId="14100"/>
        <pc:sldMkLst>
          <pc:docMk/>
          <pc:sldMk cId="0" sldId="483"/>
        </pc:sldMkLst>
        <pc:spChg chg="mod">
          <ac:chgData name="Johnson, Kathy" userId="S::kjohnson@gwinnetttech.edu::bc454295-a45c-4866-b0f4-dd150e906dc9" providerId="AD" clId="Web-{5A38A1CB-E6F3-2F04-6A28-634685B74D85}" dt="2023-08-23T17:52:00.314" v="86" actId="14100"/>
          <ac:spMkLst>
            <pc:docMk/>
            <pc:sldMk cId="0" sldId="483"/>
            <ac:spMk id="135" creationId="{00000000-0000-0000-0000-000000000000}"/>
          </ac:spMkLst>
        </pc:spChg>
      </pc:sldChg>
      <pc:sldChg chg="modSp">
        <pc:chgData name="Johnson, Kathy" userId="S::kjohnson@gwinnetttech.edu::bc454295-a45c-4866-b0f4-dd150e906dc9" providerId="AD" clId="Web-{5A38A1CB-E6F3-2F04-6A28-634685B74D85}" dt="2023-08-23T18:00:01.284" v="88" actId="20577"/>
        <pc:sldMkLst>
          <pc:docMk/>
          <pc:sldMk cId="0" sldId="488"/>
        </pc:sldMkLst>
        <pc:spChg chg="mod">
          <ac:chgData name="Johnson, Kathy" userId="S::kjohnson@gwinnetttech.edu::bc454295-a45c-4866-b0f4-dd150e906dc9" providerId="AD" clId="Web-{5A38A1CB-E6F3-2F04-6A28-634685B74D85}" dt="2023-08-23T18:00:01.284" v="88" actId="20577"/>
          <ac:spMkLst>
            <pc:docMk/>
            <pc:sldMk cId="0" sldId="488"/>
            <ac:spMk id="165" creationId="{00000000-0000-0000-0000-000000000000}"/>
          </ac:spMkLst>
        </pc:spChg>
      </pc:sldChg>
      <pc:sldChg chg="modSp">
        <pc:chgData name="Johnson, Kathy" userId="S::kjohnson@gwinnetttech.edu::bc454295-a45c-4866-b0f4-dd150e906dc9" providerId="AD" clId="Web-{5A38A1CB-E6F3-2F04-6A28-634685B74D85}" dt="2023-08-23T18:06:39.204" v="90" actId="20577"/>
        <pc:sldMkLst>
          <pc:docMk/>
          <pc:sldMk cId="0" sldId="491"/>
        </pc:sldMkLst>
        <pc:spChg chg="mod">
          <ac:chgData name="Johnson, Kathy" userId="S::kjohnson@gwinnetttech.edu::bc454295-a45c-4866-b0f4-dd150e906dc9" providerId="AD" clId="Web-{5A38A1CB-E6F3-2F04-6A28-634685B74D85}" dt="2023-08-23T18:06:39.204" v="90" actId="20577"/>
          <ac:spMkLst>
            <pc:docMk/>
            <pc:sldMk cId="0" sldId="491"/>
            <ac:spMk id="177" creationId="{00000000-0000-0000-0000-000000000000}"/>
          </ac:spMkLst>
        </pc:spChg>
      </pc:sldChg>
      <pc:sldChg chg="addSp modSp add mod replId modClrScheme chgLayout">
        <pc:chgData name="Johnson, Kathy" userId="S::kjohnson@gwinnetttech.edu::bc454295-a45c-4866-b0f4-dd150e906dc9" providerId="AD" clId="Web-{5A38A1CB-E6F3-2F04-6A28-634685B74D85}" dt="2023-08-23T17:08:03.658" v="51" actId="1076"/>
        <pc:sldMkLst>
          <pc:docMk/>
          <pc:sldMk cId="1981019336" sldId="494"/>
        </pc:sldMkLst>
        <pc:spChg chg="mod">
          <ac:chgData name="Johnson, Kathy" userId="S::kjohnson@gwinnetttech.edu::bc454295-a45c-4866-b0f4-dd150e906dc9" providerId="AD" clId="Web-{5A38A1CB-E6F3-2F04-6A28-634685B74D85}" dt="2023-08-23T17:07:44.173" v="48" actId="1076"/>
          <ac:spMkLst>
            <pc:docMk/>
            <pc:sldMk cId="1981019336" sldId="494"/>
            <ac:spMk id="50" creationId="{00000000-0000-0000-0000-000000000000}"/>
          </ac:spMkLst>
        </pc:spChg>
        <pc:spChg chg="mod ord">
          <ac:chgData name="Johnson, Kathy" userId="S::kjohnson@gwinnetttech.edu::bc454295-a45c-4866-b0f4-dd150e906dc9" providerId="AD" clId="Web-{5A38A1CB-E6F3-2F04-6A28-634685B74D85}" dt="2023-08-23T17:08:03.658" v="51" actId="1076"/>
          <ac:spMkLst>
            <pc:docMk/>
            <pc:sldMk cId="1981019336" sldId="494"/>
            <ac:spMk id="51" creationId="{00000000-0000-0000-0000-000000000000}"/>
          </ac:spMkLst>
        </pc:spChg>
        <pc:picChg chg="add mod">
          <ac:chgData name="Johnson, Kathy" userId="S::kjohnson@gwinnetttech.edu::bc454295-a45c-4866-b0f4-dd150e906dc9" providerId="AD" clId="Web-{5A38A1CB-E6F3-2F04-6A28-634685B74D85}" dt="2023-08-23T17:07:52.845" v="50" actId="1076"/>
          <ac:picMkLst>
            <pc:docMk/>
            <pc:sldMk cId="1981019336" sldId="494"/>
            <ac:picMk id="2" creationId="{C0F9EF72-E785-0EDD-2478-1136BD2770C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0213" cy="460375"/>
          </a:xfrm>
          <a:prstGeom prst="rect">
            <a:avLst/>
          </a:prstGeom>
          <a:noFill/>
          <a:ln w="9525">
            <a:noFill/>
            <a:miter lim="800000"/>
            <a:headEnd/>
            <a:tailEnd/>
          </a:ln>
          <a:effectLst/>
        </p:spPr>
        <p:txBody>
          <a:bodyPr vert="horz" wrap="square" lIns="94208" tIns="46306" rIns="94208" bIns="46306" numCol="1" anchor="t" anchorCtr="0" compatLnSpc="1">
            <a:prstTxWarp prst="textNoShape">
              <a:avLst/>
            </a:prstTxWarp>
          </a:bodyPr>
          <a:lstStyle>
            <a:lvl1pPr algn="l" defTabSz="931863" eaLnBrk="0" hangingPunct="0">
              <a:defRPr sz="1200">
                <a:latin typeface="Times New Roman" pitchFamily="18" charset="0"/>
              </a:defRPr>
            </a:lvl1pPr>
          </a:lstStyle>
          <a:p>
            <a:pPr>
              <a:defRPr/>
            </a:pPr>
            <a:endParaRPr lang="en-US" dirty="0"/>
          </a:p>
        </p:txBody>
      </p:sp>
      <p:sp>
        <p:nvSpPr>
          <p:cNvPr id="3075" name="Rectangle 3"/>
          <p:cNvSpPr>
            <a:spLocks noGrp="1" noChangeArrowheads="1"/>
          </p:cNvSpPr>
          <p:nvPr>
            <p:ph type="dt" sz="quarter" idx="1"/>
          </p:nvPr>
        </p:nvSpPr>
        <p:spPr bwMode="auto">
          <a:xfrm>
            <a:off x="3887788" y="0"/>
            <a:ext cx="2970212" cy="460375"/>
          </a:xfrm>
          <a:prstGeom prst="rect">
            <a:avLst/>
          </a:prstGeom>
          <a:noFill/>
          <a:ln w="9525">
            <a:noFill/>
            <a:miter lim="800000"/>
            <a:headEnd/>
            <a:tailEnd/>
          </a:ln>
          <a:effectLst/>
        </p:spPr>
        <p:txBody>
          <a:bodyPr vert="horz" wrap="square" lIns="94208" tIns="46306" rIns="94208" bIns="46306" numCol="1" anchor="t" anchorCtr="0" compatLnSpc="1">
            <a:prstTxWarp prst="textNoShape">
              <a:avLst/>
            </a:prstTxWarp>
          </a:bodyPr>
          <a:lstStyle>
            <a:lvl1pPr algn="r" defTabSz="931863" eaLnBrk="0" hangingPunct="0">
              <a:defRPr sz="1200">
                <a:latin typeface="Times New Roman" pitchFamily="18" charset="0"/>
              </a:defRPr>
            </a:lvl1pPr>
          </a:lstStyle>
          <a:p>
            <a:pPr>
              <a:defRPr/>
            </a:pPr>
            <a:endParaRPr lang="en-US" dirty="0"/>
          </a:p>
        </p:txBody>
      </p:sp>
      <p:sp>
        <p:nvSpPr>
          <p:cNvPr id="3076" name="Rectangle 4"/>
          <p:cNvSpPr>
            <a:spLocks noGrp="1" noChangeArrowheads="1"/>
          </p:cNvSpPr>
          <p:nvPr>
            <p:ph type="ftr" sz="quarter" idx="2"/>
          </p:nvPr>
        </p:nvSpPr>
        <p:spPr bwMode="auto">
          <a:xfrm>
            <a:off x="0" y="8739188"/>
            <a:ext cx="2970213" cy="460375"/>
          </a:xfrm>
          <a:prstGeom prst="rect">
            <a:avLst/>
          </a:prstGeom>
          <a:noFill/>
          <a:ln w="9525">
            <a:noFill/>
            <a:miter lim="800000"/>
            <a:headEnd/>
            <a:tailEnd/>
          </a:ln>
          <a:effectLst/>
        </p:spPr>
        <p:txBody>
          <a:bodyPr vert="horz" wrap="square" lIns="94208" tIns="46306" rIns="94208" bIns="46306" numCol="1" anchor="b" anchorCtr="0" compatLnSpc="1">
            <a:prstTxWarp prst="textNoShape">
              <a:avLst/>
            </a:prstTxWarp>
          </a:bodyPr>
          <a:lstStyle>
            <a:lvl1pPr algn="l" defTabSz="931863" eaLnBrk="0" hangingPunct="0">
              <a:defRPr sz="1200">
                <a:latin typeface="Times New Roman" pitchFamily="18" charset="0"/>
              </a:defRPr>
            </a:lvl1pPr>
          </a:lstStyle>
          <a:p>
            <a:pPr>
              <a:defRPr/>
            </a:pPr>
            <a:endParaRPr lang="en-US" dirty="0"/>
          </a:p>
        </p:txBody>
      </p:sp>
      <p:sp>
        <p:nvSpPr>
          <p:cNvPr id="3077" name="Rectangle 5"/>
          <p:cNvSpPr>
            <a:spLocks noGrp="1" noChangeArrowheads="1"/>
          </p:cNvSpPr>
          <p:nvPr>
            <p:ph type="sldNum" sz="quarter" idx="3"/>
          </p:nvPr>
        </p:nvSpPr>
        <p:spPr bwMode="auto">
          <a:xfrm>
            <a:off x="3887788" y="8739188"/>
            <a:ext cx="2970212" cy="460375"/>
          </a:xfrm>
          <a:prstGeom prst="rect">
            <a:avLst/>
          </a:prstGeom>
          <a:noFill/>
          <a:ln w="9525">
            <a:noFill/>
            <a:miter lim="800000"/>
            <a:headEnd/>
            <a:tailEnd/>
          </a:ln>
          <a:effectLst/>
        </p:spPr>
        <p:txBody>
          <a:bodyPr vert="horz" wrap="square" lIns="94208" tIns="46306" rIns="94208" bIns="46306" numCol="1" anchor="b" anchorCtr="0" compatLnSpc="1">
            <a:prstTxWarp prst="textNoShape">
              <a:avLst/>
            </a:prstTxWarp>
          </a:bodyPr>
          <a:lstStyle>
            <a:lvl1pPr algn="r" defTabSz="931863" eaLnBrk="0" hangingPunct="0">
              <a:defRPr sz="1200">
                <a:latin typeface="Times New Roman" pitchFamily="18" charset="0"/>
              </a:defRPr>
            </a:lvl1pPr>
          </a:lstStyle>
          <a:p>
            <a:pPr>
              <a:defRPr/>
            </a:pPr>
            <a:fld id="{ECB6B93B-D7ED-4DDB-86A2-6B1502EFA3FD}" type="slidenum">
              <a:rPr lang="en-US"/>
              <a:pPr>
                <a:defRPr/>
              </a:pPr>
              <a:t>‹#›</a:t>
            </a:fld>
            <a:endParaRPr lang="en-US" dirty="0"/>
          </a:p>
        </p:txBody>
      </p:sp>
    </p:spTree>
    <p:extLst>
      <p:ext uri="{BB962C8B-B14F-4D97-AF65-F5344CB8AC3E}">
        <p14:creationId xmlns:p14="http://schemas.microsoft.com/office/powerpoint/2010/main" val="2812468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0213" cy="460375"/>
          </a:xfrm>
          <a:prstGeom prst="rect">
            <a:avLst/>
          </a:prstGeom>
          <a:noFill/>
          <a:ln w="9525">
            <a:noFill/>
            <a:miter lim="800000"/>
            <a:headEnd/>
            <a:tailEnd/>
          </a:ln>
          <a:effectLst/>
        </p:spPr>
        <p:txBody>
          <a:bodyPr vert="horz" wrap="square" lIns="94208" tIns="46306" rIns="94208" bIns="46306" numCol="1" anchor="t" anchorCtr="0" compatLnSpc="1">
            <a:prstTxWarp prst="textNoShape">
              <a:avLst/>
            </a:prstTxWarp>
          </a:bodyPr>
          <a:lstStyle>
            <a:lvl1pPr algn="l" defTabSz="931863" eaLnBrk="0" hangingPunct="0">
              <a:defRPr sz="1200">
                <a:latin typeface="Times New Roman" pitchFamily="18" charset="0"/>
              </a:defRPr>
            </a:lvl1pPr>
          </a:lstStyle>
          <a:p>
            <a:pPr>
              <a:defRPr/>
            </a:pPr>
            <a:endParaRPr lang="en-US" dirty="0"/>
          </a:p>
        </p:txBody>
      </p:sp>
      <p:sp>
        <p:nvSpPr>
          <p:cNvPr id="2051" name="Rectangle 3"/>
          <p:cNvSpPr>
            <a:spLocks noGrp="1" noChangeArrowheads="1"/>
          </p:cNvSpPr>
          <p:nvPr>
            <p:ph type="dt" idx="1"/>
          </p:nvPr>
        </p:nvSpPr>
        <p:spPr bwMode="auto">
          <a:xfrm>
            <a:off x="3887788" y="0"/>
            <a:ext cx="2970212" cy="460375"/>
          </a:xfrm>
          <a:prstGeom prst="rect">
            <a:avLst/>
          </a:prstGeom>
          <a:noFill/>
          <a:ln w="9525">
            <a:noFill/>
            <a:miter lim="800000"/>
            <a:headEnd/>
            <a:tailEnd/>
          </a:ln>
          <a:effectLst/>
        </p:spPr>
        <p:txBody>
          <a:bodyPr vert="horz" wrap="square" lIns="94208" tIns="46306" rIns="94208" bIns="46306" numCol="1" anchor="t" anchorCtr="0" compatLnSpc="1">
            <a:prstTxWarp prst="textNoShape">
              <a:avLst/>
            </a:prstTxWarp>
          </a:bodyPr>
          <a:lstStyle>
            <a:lvl1pPr algn="r" defTabSz="931863" eaLnBrk="0" hangingPunct="0">
              <a:defRPr sz="1200">
                <a:latin typeface="Times New Roman" pitchFamily="18" charset="0"/>
              </a:defRPr>
            </a:lvl1pPr>
          </a:lstStyle>
          <a:p>
            <a:pPr>
              <a:defRPr/>
            </a:pPr>
            <a:endParaRPr lang="en-US" dirty="0"/>
          </a:p>
        </p:txBody>
      </p:sp>
      <p:sp>
        <p:nvSpPr>
          <p:cNvPr id="25604" name="Rectangle 4"/>
          <p:cNvSpPr>
            <a:spLocks noGrp="1" noRot="1" noChangeAspect="1" noChangeArrowheads="1" noTextEdit="1"/>
          </p:cNvSpPr>
          <p:nvPr>
            <p:ph type="sldImg" idx="2"/>
          </p:nvPr>
        </p:nvSpPr>
        <p:spPr bwMode="auto">
          <a:xfrm>
            <a:off x="1135063" y="688975"/>
            <a:ext cx="4595812" cy="3446463"/>
          </a:xfrm>
          <a:prstGeom prst="rect">
            <a:avLst/>
          </a:prstGeom>
          <a:noFill/>
          <a:ln w="12700">
            <a:solidFill>
              <a:srgbClr val="000000"/>
            </a:solidFill>
            <a:miter lim="800000"/>
            <a:headEnd/>
            <a:tailEnd/>
          </a:ln>
        </p:spPr>
      </p:sp>
      <p:sp>
        <p:nvSpPr>
          <p:cNvPr id="2053" name="Rectangle 5"/>
          <p:cNvSpPr>
            <a:spLocks noGrp="1" noChangeArrowheads="1"/>
          </p:cNvSpPr>
          <p:nvPr>
            <p:ph type="body" sz="quarter" idx="3"/>
          </p:nvPr>
        </p:nvSpPr>
        <p:spPr bwMode="auto">
          <a:xfrm>
            <a:off x="838200" y="4343400"/>
            <a:ext cx="5029200" cy="4144963"/>
          </a:xfrm>
          <a:prstGeom prst="rect">
            <a:avLst/>
          </a:prstGeom>
          <a:noFill/>
          <a:ln w="9525">
            <a:noFill/>
            <a:miter lim="800000"/>
            <a:headEnd/>
            <a:tailEnd/>
          </a:ln>
          <a:effectLst/>
        </p:spPr>
        <p:txBody>
          <a:bodyPr vert="horz" wrap="square" lIns="94208" tIns="46306" rIns="94208" bIns="4630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4" name="Rectangle 6"/>
          <p:cNvSpPr>
            <a:spLocks noGrp="1" noChangeArrowheads="1"/>
          </p:cNvSpPr>
          <p:nvPr>
            <p:ph type="ftr" sz="quarter" idx="4"/>
          </p:nvPr>
        </p:nvSpPr>
        <p:spPr bwMode="auto">
          <a:xfrm>
            <a:off x="0" y="8739188"/>
            <a:ext cx="2970213" cy="460375"/>
          </a:xfrm>
          <a:prstGeom prst="rect">
            <a:avLst/>
          </a:prstGeom>
          <a:noFill/>
          <a:ln w="9525">
            <a:noFill/>
            <a:miter lim="800000"/>
            <a:headEnd/>
            <a:tailEnd/>
          </a:ln>
          <a:effectLst/>
        </p:spPr>
        <p:txBody>
          <a:bodyPr vert="horz" wrap="square" lIns="94208" tIns="46306" rIns="94208" bIns="46306" numCol="1" anchor="b" anchorCtr="0" compatLnSpc="1">
            <a:prstTxWarp prst="textNoShape">
              <a:avLst/>
            </a:prstTxWarp>
          </a:bodyPr>
          <a:lstStyle>
            <a:lvl1pPr algn="l" defTabSz="931863" eaLnBrk="0" hangingPunct="0">
              <a:defRPr sz="1200">
                <a:latin typeface="Times New Roman" pitchFamily="18" charset="0"/>
              </a:defRPr>
            </a:lvl1pPr>
          </a:lstStyle>
          <a:p>
            <a:pPr>
              <a:defRPr/>
            </a:pPr>
            <a:endParaRPr lang="en-US" dirty="0"/>
          </a:p>
        </p:txBody>
      </p:sp>
      <p:sp>
        <p:nvSpPr>
          <p:cNvPr id="2055" name="Rectangle 7"/>
          <p:cNvSpPr>
            <a:spLocks noGrp="1" noChangeArrowheads="1"/>
          </p:cNvSpPr>
          <p:nvPr>
            <p:ph type="sldNum" sz="quarter" idx="5"/>
          </p:nvPr>
        </p:nvSpPr>
        <p:spPr bwMode="auto">
          <a:xfrm>
            <a:off x="3887788" y="8739188"/>
            <a:ext cx="2970212" cy="460375"/>
          </a:xfrm>
          <a:prstGeom prst="rect">
            <a:avLst/>
          </a:prstGeom>
          <a:noFill/>
          <a:ln w="9525">
            <a:noFill/>
            <a:miter lim="800000"/>
            <a:headEnd/>
            <a:tailEnd/>
          </a:ln>
          <a:effectLst/>
        </p:spPr>
        <p:txBody>
          <a:bodyPr vert="horz" wrap="square" lIns="94208" tIns="46306" rIns="94208" bIns="46306" numCol="1" anchor="b" anchorCtr="0" compatLnSpc="1">
            <a:prstTxWarp prst="textNoShape">
              <a:avLst/>
            </a:prstTxWarp>
          </a:bodyPr>
          <a:lstStyle>
            <a:lvl1pPr algn="r" defTabSz="931863" eaLnBrk="0" hangingPunct="0">
              <a:defRPr sz="1200">
                <a:latin typeface="Times New Roman" pitchFamily="18" charset="0"/>
              </a:defRPr>
            </a:lvl1pPr>
          </a:lstStyle>
          <a:p>
            <a:pPr>
              <a:defRPr/>
            </a:pPr>
            <a:fld id="{982E0CA9-9149-4FA7-BF58-7839DCDE537E}" type="slidenum">
              <a:rPr lang="en-US"/>
              <a:pPr>
                <a:defRPr/>
              </a:pPr>
              <a:t>‹#›</a:t>
            </a:fld>
            <a:endParaRPr lang="en-US" dirty="0"/>
          </a:p>
        </p:txBody>
      </p:sp>
    </p:spTree>
    <p:extLst>
      <p:ext uri="{BB962C8B-B14F-4D97-AF65-F5344CB8AC3E}">
        <p14:creationId xmlns:p14="http://schemas.microsoft.com/office/powerpoint/2010/main" val="9124713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400" kern="1200">
        <a:solidFill>
          <a:schemeClr val="tx1"/>
        </a:solidFill>
        <a:latin typeface="Arial" charset="0"/>
        <a:ea typeface="+mn-ea"/>
        <a:cs typeface="+mn-cs"/>
      </a:defRPr>
    </a:lvl1pPr>
    <a:lvl2pPr marL="457200" algn="l" rtl="0" eaLnBrk="0" fontAlgn="base" hangingPunct="0">
      <a:spcBef>
        <a:spcPct val="30000"/>
      </a:spcBef>
      <a:spcAft>
        <a:spcPct val="0"/>
      </a:spcAft>
      <a:defRPr sz="1400" kern="1200">
        <a:solidFill>
          <a:schemeClr val="tx1"/>
        </a:solidFill>
        <a:latin typeface="Arial" charset="0"/>
        <a:ea typeface="+mn-ea"/>
        <a:cs typeface="+mn-cs"/>
      </a:defRPr>
    </a:lvl2pPr>
    <a:lvl3pPr marL="914400" algn="l" rtl="0" eaLnBrk="0" fontAlgn="base" hangingPunct="0">
      <a:spcBef>
        <a:spcPct val="30000"/>
      </a:spcBef>
      <a:spcAft>
        <a:spcPct val="0"/>
      </a:spcAft>
      <a:defRPr sz="1400" kern="1200">
        <a:solidFill>
          <a:schemeClr val="tx1"/>
        </a:solidFill>
        <a:latin typeface="Arial" charset="0"/>
        <a:ea typeface="+mn-ea"/>
        <a:cs typeface="+mn-cs"/>
      </a:defRPr>
    </a:lvl3pPr>
    <a:lvl4pPr marL="1371600" algn="l" rtl="0" eaLnBrk="0" fontAlgn="base" hangingPunct="0">
      <a:spcBef>
        <a:spcPct val="30000"/>
      </a:spcBef>
      <a:spcAft>
        <a:spcPct val="0"/>
      </a:spcAft>
      <a:defRPr sz="1400" kern="1200">
        <a:solidFill>
          <a:schemeClr val="tx1"/>
        </a:solidFill>
        <a:latin typeface="Arial" charset="0"/>
        <a:ea typeface="+mn-ea"/>
        <a:cs typeface="+mn-cs"/>
      </a:defRPr>
    </a:lvl4pPr>
    <a:lvl5pPr marL="1828800" algn="l" rtl="0" eaLnBrk="0" fontAlgn="base" hangingPunct="0">
      <a:spcBef>
        <a:spcPct val="3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859393FD-45AB-49B9-A179-C09D11564943}" type="slidenum">
              <a:rPr lang="en-US" altLang="en-US" smtClean="0"/>
              <a:pPr/>
              <a:t>1</a:t>
            </a:fld>
            <a:endParaRPr lang="en-US" altLang="en-US" dirty="0"/>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6" name="Text Box 23"/>
          <p:cNvSpPr txBox="1">
            <a:spLocks noChangeArrowheads="1"/>
          </p:cNvSpPr>
          <p:nvPr userDrawn="1"/>
        </p:nvSpPr>
        <p:spPr bwMode="auto">
          <a:xfrm>
            <a:off x="0" y="6588125"/>
            <a:ext cx="9144000" cy="269875"/>
          </a:xfrm>
          <a:prstGeom prst="rect">
            <a:avLst/>
          </a:prstGeom>
          <a:noFill/>
          <a:ln>
            <a:noFill/>
          </a:ln>
        </p:spPr>
        <p:txBody>
          <a:bodyPr/>
          <a:lstStyle>
            <a:lvl1pPr eaLnBrk="0" hangingPunct="0">
              <a:tabLst>
                <a:tab pos="7485063" algn="l"/>
              </a:tabLst>
              <a:defRPr sz="2400">
                <a:solidFill>
                  <a:schemeClr val="tx1"/>
                </a:solidFill>
                <a:latin typeface="Arial" charset="0"/>
              </a:defRPr>
            </a:lvl1pPr>
            <a:lvl2pPr marL="742950" indent="-285750" eaLnBrk="0" hangingPunct="0">
              <a:tabLst>
                <a:tab pos="7485063" algn="l"/>
              </a:tabLst>
              <a:defRPr sz="2400">
                <a:solidFill>
                  <a:schemeClr val="tx1"/>
                </a:solidFill>
                <a:latin typeface="Arial" charset="0"/>
              </a:defRPr>
            </a:lvl2pPr>
            <a:lvl3pPr marL="1143000" indent="-228600" eaLnBrk="0" hangingPunct="0">
              <a:tabLst>
                <a:tab pos="7485063" algn="l"/>
              </a:tabLst>
              <a:defRPr sz="2400">
                <a:solidFill>
                  <a:schemeClr val="tx1"/>
                </a:solidFill>
                <a:latin typeface="Arial" charset="0"/>
              </a:defRPr>
            </a:lvl3pPr>
            <a:lvl4pPr marL="1600200" indent="-228600" eaLnBrk="0" hangingPunct="0">
              <a:tabLst>
                <a:tab pos="7485063" algn="l"/>
              </a:tabLst>
              <a:defRPr sz="2400">
                <a:solidFill>
                  <a:schemeClr val="tx1"/>
                </a:solidFill>
                <a:latin typeface="Arial" charset="0"/>
              </a:defRPr>
            </a:lvl4pPr>
            <a:lvl5pPr marL="2057400" indent="-228600" eaLnBrk="0" hangingPunct="0">
              <a:tabLst>
                <a:tab pos="7485063" algn="l"/>
              </a:tabLst>
              <a:defRPr sz="2400">
                <a:solidFill>
                  <a:schemeClr val="tx1"/>
                </a:solidFill>
                <a:latin typeface="Arial" charset="0"/>
              </a:defRPr>
            </a:lvl5pPr>
            <a:lvl6pPr marL="2514600" indent="-228600" algn="ctr" eaLnBrk="0" fontAlgn="base" hangingPunct="0">
              <a:spcBef>
                <a:spcPct val="0"/>
              </a:spcBef>
              <a:spcAft>
                <a:spcPct val="0"/>
              </a:spcAft>
              <a:tabLst>
                <a:tab pos="7485063" algn="l"/>
              </a:tabLst>
              <a:defRPr sz="2400">
                <a:solidFill>
                  <a:schemeClr val="tx1"/>
                </a:solidFill>
                <a:latin typeface="Arial" charset="0"/>
              </a:defRPr>
            </a:lvl6pPr>
            <a:lvl7pPr marL="2971800" indent="-228600" algn="ctr" eaLnBrk="0" fontAlgn="base" hangingPunct="0">
              <a:spcBef>
                <a:spcPct val="0"/>
              </a:spcBef>
              <a:spcAft>
                <a:spcPct val="0"/>
              </a:spcAft>
              <a:tabLst>
                <a:tab pos="7485063" algn="l"/>
              </a:tabLst>
              <a:defRPr sz="2400">
                <a:solidFill>
                  <a:schemeClr val="tx1"/>
                </a:solidFill>
                <a:latin typeface="Arial" charset="0"/>
              </a:defRPr>
            </a:lvl7pPr>
            <a:lvl8pPr marL="3429000" indent="-228600" algn="ctr" eaLnBrk="0" fontAlgn="base" hangingPunct="0">
              <a:spcBef>
                <a:spcPct val="0"/>
              </a:spcBef>
              <a:spcAft>
                <a:spcPct val="0"/>
              </a:spcAft>
              <a:tabLst>
                <a:tab pos="7485063" algn="l"/>
              </a:tabLst>
              <a:defRPr sz="2400">
                <a:solidFill>
                  <a:schemeClr val="tx1"/>
                </a:solidFill>
                <a:latin typeface="Arial" charset="0"/>
              </a:defRPr>
            </a:lvl8pPr>
            <a:lvl9pPr marL="3886200" indent="-228600" algn="ctr" eaLnBrk="0" fontAlgn="base" hangingPunct="0">
              <a:spcBef>
                <a:spcPct val="0"/>
              </a:spcBef>
              <a:spcAft>
                <a:spcPct val="0"/>
              </a:spcAft>
              <a:tabLst>
                <a:tab pos="7485063" algn="l"/>
              </a:tabLst>
              <a:defRPr sz="2400">
                <a:solidFill>
                  <a:schemeClr val="tx1"/>
                </a:solidFill>
                <a:latin typeface="Arial" charset="0"/>
              </a:defRPr>
            </a:lvl9pPr>
          </a:lstStyle>
          <a:p>
            <a:pPr eaLnBrk="1" hangingPunct="1">
              <a:spcBef>
                <a:spcPct val="50000"/>
              </a:spcBef>
              <a:defRPr/>
            </a:pPr>
            <a:r>
              <a:rPr lang="en-US" altLang="en-US" sz="1000" dirty="0"/>
              <a:t>Copyright © 2021 Wolters Kluwer Health | Lippincott Williams &amp; Wilkins</a:t>
            </a:r>
          </a:p>
        </p:txBody>
      </p:sp>
      <p:sp>
        <p:nvSpPr>
          <p:cNvPr id="181265" name="Rectangle 17"/>
          <p:cNvSpPr>
            <a:spLocks noGrp="1" noChangeArrowheads="1"/>
          </p:cNvSpPr>
          <p:nvPr>
            <p:ph type="ctrTitle"/>
          </p:nvPr>
        </p:nvSpPr>
        <p:spPr>
          <a:xfrm>
            <a:off x="1223963" y="3565279"/>
            <a:ext cx="6692900" cy="997196"/>
          </a:xfrm>
          <a:effectLst/>
        </p:spPr>
        <p:txBody>
          <a:bodyPr anchorCtr="1"/>
          <a:lstStyle>
            <a:lvl1pPr algn="ctr">
              <a:defRPr sz="3600"/>
            </a:lvl1pPr>
          </a:lstStyle>
          <a:p>
            <a:r>
              <a:rPr lang="en-US" dirty="0"/>
              <a:t>Click to edit Master title style</a:t>
            </a:r>
          </a:p>
        </p:txBody>
      </p:sp>
      <p:sp>
        <p:nvSpPr>
          <p:cNvPr id="181266" name="Rectangle 18"/>
          <p:cNvSpPr>
            <a:spLocks noGrp="1" noChangeArrowheads="1"/>
          </p:cNvSpPr>
          <p:nvPr>
            <p:ph type="subTitle" idx="1"/>
          </p:nvPr>
        </p:nvSpPr>
        <p:spPr>
          <a:xfrm>
            <a:off x="1371600" y="5307013"/>
            <a:ext cx="6400800" cy="533400"/>
          </a:xfrm>
        </p:spPr>
        <p:txBody>
          <a:bodyPr lIns="91440" tIns="45720" rIns="91440" bIns="45720"/>
          <a:lstStyle>
            <a:lvl1pPr marL="0" indent="0" algn="ctr">
              <a:buFontTx/>
              <a:buNone/>
              <a:defRPr sz="1800"/>
            </a:lvl1pPr>
          </a:lstStyle>
          <a:p>
            <a:r>
              <a:rPr lang="en-US"/>
              <a:t>Click to edit Master subtitle style</a:t>
            </a:r>
          </a:p>
        </p:txBody>
      </p:sp>
      <p:pic>
        <p:nvPicPr>
          <p:cNvPr id="8" name="Picture 12" descr="ppt_opener.jpg">
            <a:extLst>
              <a:ext uri="{FF2B5EF4-FFF2-40B4-BE49-F238E27FC236}">
                <a16:creationId xmlns:a16="http://schemas.microsoft.com/office/drawing/2014/main" id="{87D32898-6D73-4EA2-95DA-DFA1B464EAB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95288"/>
            <a:ext cx="9144000" cy="64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7314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1992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99263" y="1611313"/>
            <a:ext cx="2155825" cy="44211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30200" y="1611313"/>
            <a:ext cx="6316663" cy="44211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0966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30213" y="1611313"/>
            <a:ext cx="8524875" cy="388937"/>
          </a:xfrm>
        </p:spPr>
        <p:txBody>
          <a:bodyPr/>
          <a:lstStyle/>
          <a:p>
            <a:r>
              <a:rPr lang="en-US" dirty="0"/>
              <a:t>Click to edit Master title style</a:t>
            </a:r>
          </a:p>
        </p:txBody>
      </p:sp>
      <p:sp>
        <p:nvSpPr>
          <p:cNvPr id="3" name="Text Placeholder 2"/>
          <p:cNvSpPr>
            <a:spLocks noGrp="1"/>
          </p:cNvSpPr>
          <p:nvPr>
            <p:ph type="body" sz="half" idx="1"/>
          </p:nvPr>
        </p:nvSpPr>
        <p:spPr>
          <a:xfrm>
            <a:off x="330200" y="2346325"/>
            <a:ext cx="4230688" cy="3686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13288" y="2346325"/>
            <a:ext cx="4230687" cy="3686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1937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92663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952874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330200" y="1812471"/>
            <a:ext cx="4230688" cy="4740729"/>
          </a:xfrm>
        </p:spPr>
        <p:txBody>
          <a:bodyPr/>
          <a:lstStyle>
            <a:lvl1pPr>
              <a:defRPr sz="2200"/>
            </a:lvl1pPr>
            <a:lvl2pPr>
              <a:defRPr sz="2200"/>
            </a:lvl2pPr>
            <a:lvl3pPr>
              <a:defRPr sz="2200"/>
            </a:lvl3pPr>
            <a:lvl4pPr>
              <a:defRPr sz="2200"/>
            </a:lvl4pPr>
            <a:lvl5pPr>
              <a:defRPr sz="2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13288" y="1812471"/>
            <a:ext cx="4230687" cy="4740729"/>
          </a:xfrm>
        </p:spPr>
        <p:txBody>
          <a:bodyPr/>
          <a:lstStyle>
            <a:lvl1pPr>
              <a:defRPr sz="2200"/>
            </a:lvl1pPr>
            <a:lvl2pPr>
              <a:defRPr sz="2200"/>
            </a:lvl2pPr>
            <a:lvl3pPr>
              <a:defRPr sz="2200"/>
            </a:lvl3pPr>
            <a:lvl4pPr>
              <a:defRPr sz="2200"/>
            </a:lvl4pPr>
            <a:lvl5pPr>
              <a:defRPr sz="2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68612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504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05969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67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436166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631069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title"/>
          </p:nvPr>
        </p:nvSpPr>
        <p:spPr bwMode="auto">
          <a:xfrm>
            <a:off x="308925" y="1310082"/>
            <a:ext cx="8637367" cy="388937"/>
          </a:xfrm>
          <a:prstGeom prst="rect">
            <a:avLst/>
          </a:prstGeom>
          <a:noFill/>
          <a:ln w="9525">
            <a:noFill/>
            <a:miter lim="800000"/>
            <a:headEnd/>
            <a:tailEnd/>
          </a:ln>
          <a:effectLst>
            <a:outerShdw dist="17961" dir="2700000" algn="ctr" rotWithShape="0">
              <a:schemeClr val="bg2"/>
            </a:outerShdw>
          </a:effectLst>
        </p:spPr>
        <p:txBody>
          <a:bodyPr vert="horz" wrap="square" lIns="0" tIns="0" rIns="0" bIns="0" numCol="1" anchor="b" anchorCtr="0" compatLnSpc="1">
            <a:prstTxWarp prst="textNoShape">
              <a:avLst/>
            </a:prstTxWarp>
            <a:spAutoFit/>
          </a:bodyPr>
          <a:lstStyle/>
          <a:p>
            <a:pPr lvl="0"/>
            <a:r>
              <a:rPr lang="en-US" altLang="en-US" dirty="0"/>
              <a:t>Click to edit Master title style</a:t>
            </a:r>
          </a:p>
        </p:txBody>
      </p:sp>
      <p:sp>
        <p:nvSpPr>
          <p:cNvPr id="1027" name="Rectangle 4"/>
          <p:cNvSpPr>
            <a:spLocks noGrp="1" noChangeArrowheads="1"/>
          </p:cNvSpPr>
          <p:nvPr>
            <p:ph type="body" idx="1"/>
          </p:nvPr>
        </p:nvSpPr>
        <p:spPr bwMode="auto">
          <a:xfrm>
            <a:off x="317843" y="1819275"/>
            <a:ext cx="8613775" cy="47625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8" name="Text Box 8"/>
          <p:cNvSpPr txBox="1">
            <a:spLocks noChangeArrowheads="1"/>
          </p:cNvSpPr>
          <p:nvPr userDrawn="1"/>
        </p:nvSpPr>
        <p:spPr bwMode="auto">
          <a:xfrm>
            <a:off x="6003925" y="6089650"/>
            <a:ext cx="2820988" cy="457200"/>
          </a:xfrm>
          <a:prstGeom prst="rect">
            <a:avLst/>
          </a:prstGeom>
          <a:noFill/>
          <a:ln>
            <a:noFill/>
          </a:ln>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eaLnBrk="1" hangingPunct="1">
              <a:defRPr/>
            </a:pPr>
            <a:endParaRPr lang="en-US" altLang="en-US" dirty="0"/>
          </a:p>
        </p:txBody>
      </p:sp>
      <p:sp>
        <p:nvSpPr>
          <p:cNvPr id="1030" name="Text Box 11"/>
          <p:cNvSpPr txBox="1">
            <a:spLocks noChangeArrowheads="1"/>
          </p:cNvSpPr>
          <p:nvPr userDrawn="1"/>
        </p:nvSpPr>
        <p:spPr bwMode="auto">
          <a:xfrm>
            <a:off x="303213" y="6581775"/>
            <a:ext cx="8840787" cy="269875"/>
          </a:xfrm>
          <a:prstGeom prst="rect">
            <a:avLst/>
          </a:prstGeom>
          <a:noFill/>
          <a:ln>
            <a:noFill/>
          </a:ln>
        </p:spPr>
        <p:txBody>
          <a:bodyPr/>
          <a:lstStyle>
            <a:lvl1pPr eaLnBrk="0" hangingPunct="0">
              <a:tabLst>
                <a:tab pos="7485063" algn="l"/>
              </a:tabLst>
              <a:defRPr sz="2400">
                <a:solidFill>
                  <a:schemeClr val="tx1"/>
                </a:solidFill>
                <a:latin typeface="Arial" charset="0"/>
              </a:defRPr>
            </a:lvl1pPr>
            <a:lvl2pPr marL="742950" indent="-285750" eaLnBrk="0" hangingPunct="0">
              <a:tabLst>
                <a:tab pos="7485063" algn="l"/>
              </a:tabLst>
              <a:defRPr sz="2400">
                <a:solidFill>
                  <a:schemeClr val="tx1"/>
                </a:solidFill>
                <a:latin typeface="Arial" charset="0"/>
              </a:defRPr>
            </a:lvl2pPr>
            <a:lvl3pPr marL="1143000" indent="-228600" eaLnBrk="0" hangingPunct="0">
              <a:tabLst>
                <a:tab pos="7485063" algn="l"/>
              </a:tabLst>
              <a:defRPr sz="2400">
                <a:solidFill>
                  <a:schemeClr val="tx1"/>
                </a:solidFill>
                <a:latin typeface="Arial" charset="0"/>
              </a:defRPr>
            </a:lvl3pPr>
            <a:lvl4pPr marL="1600200" indent="-228600" eaLnBrk="0" hangingPunct="0">
              <a:tabLst>
                <a:tab pos="7485063" algn="l"/>
              </a:tabLst>
              <a:defRPr sz="2400">
                <a:solidFill>
                  <a:schemeClr val="tx1"/>
                </a:solidFill>
                <a:latin typeface="Arial" charset="0"/>
              </a:defRPr>
            </a:lvl4pPr>
            <a:lvl5pPr marL="2057400" indent="-228600" eaLnBrk="0" hangingPunct="0">
              <a:tabLst>
                <a:tab pos="7485063" algn="l"/>
              </a:tabLst>
              <a:defRPr sz="2400">
                <a:solidFill>
                  <a:schemeClr val="tx1"/>
                </a:solidFill>
                <a:latin typeface="Arial" charset="0"/>
              </a:defRPr>
            </a:lvl5pPr>
            <a:lvl6pPr marL="2514600" indent="-228600" algn="ctr" eaLnBrk="0" fontAlgn="base" hangingPunct="0">
              <a:spcBef>
                <a:spcPct val="0"/>
              </a:spcBef>
              <a:spcAft>
                <a:spcPct val="0"/>
              </a:spcAft>
              <a:tabLst>
                <a:tab pos="7485063" algn="l"/>
              </a:tabLst>
              <a:defRPr sz="2400">
                <a:solidFill>
                  <a:schemeClr val="tx1"/>
                </a:solidFill>
                <a:latin typeface="Arial" charset="0"/>
              </a:defRPr>
            </a:lvl6pPr>
            <a:lvl7pPr marL="2971800" indent="-228600" algn="ctr" eaLnBrk="0" fontAlgn="base" hangingPunct="0">
              <a:spcBef>
                <a:spcPct val="0"/>
              </a:spcBef>
              <a:spcAft>
                <a:spcPct val="0"/>
              </a:spcAft>
              <a:tabLst>
                <a:tab pos="7485063" algn="l"/>
              </a:tabLst>
              <a:defRPr sz="2400">
                <a:solidFill>
                  <a:schemeClr val="tx1"/>
                </a:solidFill>
                <a:latin typeface="Arial" charset="0"/>
              </a:defRPr>
            </a:lvl7pPr>
            <a:lvl8pPr marL="3429000" indent="-228600" algn="ctr" eaLnBrk="0" fontAlgn="base" hangingPunct="0">
              <a:spcBef>
                <a:spcPct val="0"/>
              </a:spcBef>
              <a:spcAft>
                <a:spcPct val="0"/>
              </a:spcAft>
              <a:tabLst>
                <a:tab pos="7485063" algn="l"/>
              </a:tabLst>
              <a:defRPr sz="2400">
                <a:solidFill>
                  <a:schemeClr val="tx1"/>
                </a:solidFill>
                <a:latin typeface="Arial" charset="0"/>
              </a:defRPr>
            </a:lvl8pPr>
            <a:lvl9pPr marL="3886200" indent="-228600" algn="ctr" eaLnBrk="0" fontAlgn="base" hangingPunct="0">
              <a:spcBef>
                <a:spcPct val="0"/>
              </a:spcBef>
              <a:spcAft>
                <a:spcPct val="0"/>
              </a:spcAft>
              <a:tabLst>
                <a:tab pos="7485063" algn="l"/>
              </a:tabLst>
              <a:defRPr sz="2400">
                <a:solidFill>
                  <a:schemeClr val="tx1"/>
                </a:solidFill>
                <a:latin typeface="Arial" charset="0"/>
              </a:defRPr>
            </a:lvl9pPr>
          </a:lstStyle>
          <a:p>
            <a:pPr algn="r" eaLnBrk="1" hangingPunct="1">
              <a:spcBef>
                <a:spcPct val="50000"/>
              </a:spcBef>
              <a:defRPr/>
            </a:pPr>
            <a:endParaRPr lang="en-US" altLang="en-US" sz="1000" dirty="0"/>
          </a:p>
        </p:txBody>
      </p:sp>
      <p:sp>
        <p:nvSpPr>
          <p:cNvPr id="1031" name="Text Box 23"/>
          <p:cNvSpPr txBox="1">
            <a:spLocks noChangeArrowheads="1"/>
          </p:cNvSpPr>
          <p:nvPr userDrawn="1"/>
        </p:nvSpPr>
        <p:spPr bwMode="auto">
          <a:xfrm>
            <a:off x="0" y="6588125"/>
            <a:ext cx="9144000" cy="269875"/>
          </a:xfrm>
          <a:prstGeom prst="rect">
            <a:avLst/>
          </a:prstGeom>
          <a:noFill/>
          <a:ln>
            <a:noFill/>
          </a:ln>
        </p:spPr>
        <p:txBody>
          <a:bodyPr/>
          <a:lstStyle>
            <a:lvl1pPr eaLnBrk="0" hangingPunct="0">
              <a:tabLst>
                <a:tab pos="7485063" algn="l"/>
              </a:tabLst>
              <a:defRPr sz="2400">
                <a:solidFill>
                  <a:schemeClr val="tx1"/>
                </a:solidFill>
                <a:latin typeface="Arial" charset="0"/>
              </a:defRPr>
            </a:lvl1pPr>
            <a:lvl2pPr marL="742950" indent="-285750" eaLnBrk="0" hangingPunct="0">
              <a:tabLst>
                <a:tab pos="7485063" algn="l"/>
              </a:tabLst>
              <a:defRPr sz="2400">
                <a:solidFill>
                  <a:schemeClr val="tx1"/>
                </a:solidFill>
                <a:latin typeface="Arial" charset="0"/>
              </a:defRPr>
            </a:lvl2pPr>
            <a:lvl3pPr marL="1143000" indent="-228600" eaLnBrk="0" hangingPunct="0">
              <a:tabLst>
                <a:tab pos="7485063" algn="l"/>
              </a:tabLst>
              <a:defRPr sz="2400">
                <a:solidFill>
                  <a:schemeClr val="tx1"/>
                </a:solidFill>
                <a:latin typeface="Arial" charset="0"/>
              </a:defRPr>
            </a:lvl3pPr>
            <a:lvl4pPr marL="1600200" indent="-228600" eaLnBrk="0" hangingPunct="0">
              <a:tabLst>
                <a:tab pos="7485063" algn="l"/>
              </a:tabLst>
              <a:defRPr sz="2400">
                <a:solidFill>
                  <a:schemeClr val="tx1"/>
                </a:solidFill>
                <a:latin typeface="Arial" charset="0"/>
              </a:defRPr>
            </a:lvl4pPr>
            <a:lvl5pPr marL="2057400" indent="-228600" eaLnBrk="0" hangingPunct="0">
              <a:tabLst>
                <a:tab pos="7485063" algn="l"/>
              </a:tabLst>
              <a:defRPr sz="2400">
                <a:solidFill>
                  <a:schemeClr val="tx1"/>
                </a:solidFill>
                <a:latin typeface="Arial" charset="0"/>
              </a:defRPr>
            </a:lvl5pPr>
            <a:lvl6pPr marL="2514600" indent="-228600" algn="ctr" eaLnBrk="0" fontAlgn="base" hangingPunct="0">
              <a:spcBef>
                <a:spcPct val="0"/>
              </a:spcBef>
              <a:spcAft>
                <a:spcPct val="0"/>
              </a:spcAft>
              <a:tabLst>
                <a:tab pos="7485063" algn="l"/>
              </a:tabLst>
              <a:defRPr sz="2400">
                <a:solidFill>
                  <a:schemeClr val="tx1"/>
                </a:solidFill>
                <a:latin typeface="Arial" charset="0"/>
              </a:defRPr>
            </a:lvl6pPr>
            <a:lvl7pPr marL="2971800" indent="-228600" algn="ctr" eaLnBrk="0" fontAlgn="base" hangingPunct="0">
              <a:spcBef>
                <a:spcPct val="0"/>
              </a:spcBef>
              <a:spcAft>
                <a:spcPct val="0"/>
              </a:spcAft>
              <a:tabLst>
                <a:tab pos="7485063" algn="l"/>
              </a:tabLst>
              <a:defRPr sz="2400">
                <a:solidFill>
                  <a:schemeClr val="tx1"/>
                </a:solidFill>
                <a:latin typeface="Arial" charset="0"/>
              </a:defRPr>
            </a:lvl7pPr>
            <a:lvl8pPr marL="3429000" indent="-228600" algn="ctr" eaLnBrk="0" fontAlgn="base" hangingPunct="0">
              <a:spcBef>
                <a:spcPct val="0"/>
              </a:spcBef>
              <a:spcAft>
                <a:spcPct val="0"/>
              </a:spcAft>
              <a:tabLst>
                <a:tab pos="7485063" algn="l"/>
              </a:tabLst>
              <a:defRPr sz="2400">
                <a:solidFill>
                  <a:schemeClr val="tx1"/>
                </a:solidFill>
                <a:latin typeface="Arial" charset="0"/>
              </a:defRPr>
            </a:lvl8pPr>
            <a:lvl9pPr marL="3886200" indent="-228600" algn="ctr" eaLnBrk="0" fontAlgn="base" hangingPunct="0">
              <a:spcBef>
                <a:spcPct val="0"/>
              </a:spcBef>
              <a:spcAft>
                <a:spcPct val="0"/>
              </a:spcAft>
              <a:tabLst>
                <a:tab pos="7485063" algn="l"/>
              </a:tabLst>
              <a:defRPr sz="2400">
                <a:solidFill>
                  <a:schemeClr val="tx1"/>
                </a:solidFill>
                <a:latin typeface="Arial" charset="0"/>
              </a:defRPr>
            </a:lvl9pPr>
          </a:lstStyle>
          <a:p>
            <a:pPr eaLnBrk="1" hangingPunct="1">
              <a:spcBef>
                <a:spcPct val="50000"/>
              </a:spcBef>
              <a:defRPr/>
            </a:pPr>
            <a:r>
              <a:rPr lang="en-US" altLang="en-US" sz="1000" dirty="0"/>
              <a:t>Copyright © 2021 Wolters Kluwer Health | Lippincott Williams &amp; Wilkins</a:t>
            </a:r>
          </a:p>
        </p:txBody>
      </p:sp>
      <p:pic>
        <p:nvPicPr>
          <p:cNvPr id="8" name="Picture 7" descr="WK_CMYK.jpg">
            <a:extLst>
              <a:ext uri="{FF2B5EF4-FFF2-40B4-BE49-F238E27FC236}">
                <a16:creationId xmlns:a16="http://schemas.microsoft.com/office/drawing/2014/main" id="{99044CFD-E572-4CFE-9EAC-F7D5CEA238DF}"/>
              </a:ext>
            </a:extLst>
          </p:cNvPr>
          <p:cNvPicPr>
            <a:picLocks noChangeAspect="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533401" y="6600825"/>
            <a:ext cx="1756833"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a:extLst>
              <a:ext uri="{FF2B5EF4-FFF2-40B4-BE49-F238E27FC236}">
                <a16:creationId xmlns:a16="http://schemas.microsoft.com/office/drawing/2014/main" id="{EF1DBD87-D208-4DB4-82A4-C61560F34BE9}"/>
              </a:ext>
            </a:extLst>
          </p:cNvPr>
          <p:cNvCxnSpPr/>
          <p:nvPr userDrawn="1"/>
        </p:nvCxnSpPr>
        <p:spPr>
          <a:xfrm>
            <a:off x="0" y="1295400"/>
            <a:ext cx="9144000" cy="0"/>
          </a:xfrm>
          <a:prstGeom prst="line">
            <a:avLst/>
          </a:prstGeom>
          <a:ln>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95356073"/>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txStyles>
    <p:titleStyle>
      <a:lvl1pPr algn="l" rtl="0" eaLnBrk="0" fontAlgn="base" hangingPunct="0">
        <a:lnSpc>
          <a:spcPct val="90000"/>
        </a:lnSpc>
        <a:spcBef>
          <a:spcPct val="0"/>
        </a:spcBef>
        <a:spcAft>
          <a:spcPct val="0"/>
        </a:spcAft>
        <a:defRPr sz="2800" b="1">
          <a:solidFill>
            <a:srgbClr val="186EC4"/>
          </a:solidFill>
          <a:latin typeface="+mj-lt"/>
          <a:ea typeface="+mj-ea"/>
          <a:cs typeface="+mj-cs"/>
        </a:defRPr>
      </a:lvl1pPr>
      <a:lvl2pPr algn="l" rtl="0" eaLnBrk="0" fontAlgn="base" hangingPunct="0">
        <a:lnSpc>
          <a:spcPct val="90000"/>
        </a:lnSpc>
        <a:spcBef>
          <a:spcPct val="0"/>
        </a:spcBef>
        <a:spcAft>
          <a:spcPct val="0"/>
        </a:spcAft>
        <a:defRPr sz="2800" b="1">
          <a:solidFill>
            <a:srgbClr val="186EC4"/>
          </a:solidFill>
          <a:latin typeface="Verdana" pitchFamily="34" charset="0"/>
        </a:defRPr>
      </a:lvl2pPr>
      <a:lvl3pPr algn="l" rtl="0" eaLnBrk="0" fontAlgn="base" hangingPunct="0">
        <a:lnSpc>
          <a:spcPct val="90000"/>
        </a:lnSpc>
        <a:spcBef>
          <a:spcPct val="0"/>
        </a:spcBef>
        <a:spcAft>
          <a:spcPct val="0"/>
        </a:spcAft>
        <a:defRPr sz="2800" b="1">
          <a:solidFill>
            <a:srgbClr val="186EC4"/>
          </a:solidFill>
          <a:latin typeface="Verdana" pitchFamily="34" charset="0"/>
        </a:defRPr>
      </a:lvl3pPr>
      <a:lvl4pPr algn="l" rtl="0" eaLnBrk="0" fontAlgn="base" hangingPunct="0">
        <a:lnSpc>
          <a:spcPct val="90000"/>
        </a:lnSpc>
        <a:spcBef>
          <a:spcPct val="0"/>
        </a:spcBef>
        <a:spcAft>
          <a:spcPct val="0"/>
        </a:spcAft>
        <a:defRPr sz="2800" b="1">
          <a:solidFill>
            <a:srgbClr val="186EC4"/>
          </a:solidFill>
          <a:latin typeface="Verdana" pitchFamily="34" charset="0"/>
        </a:defRPr>
      </a:lvl4pPr>
      <a:lvl5pPr algn="l" rtl="0" eaLnBrk="0" fontAlgn="base" hangingPunct="0">
        <a:lnSpc>
          <a:spcPct val="90000"/>
        </a:lnSpc>
        <a:spcBef>
          <a:spcPct val="0"/>
        </a:spcBef>
        <a:spcAft>
          <a:spcPct val="0"/>
        </a:spcAft>
        <a:defRPr sz="2800" b="1">
          <a:solidFill>
            <a:srgbClr val="186EC4"/>
          </a:solidFill>
          <a:latin typeface="Verdana" pitchFamily="34" charset="0"/>
        </a:defRPr>
      </a:lvl5pPr>
      <a:lvl6pPr marL="457200" algn="l" rtl="0" fontAlgn="base">
        <a:lnSpc>
          <a:spcPct val="90000"/>
        </a:lnSpc>
        <a:spcBef>
          <a:spcPct val="0"/>
        </a:spcBef>
        <a:spcAft>
          <a:spcPct val="0"/>
        </a:spcAft>
        <a:defRPr sz="2800" b="1">
          <a:solidFill>
            <a:srgbClr val="186EC4"/>
          </a:solidFill>
          <a:latin typeface="Verdana" pitchFamily="34" charset="0"/>
        </a:defRPr>
      </a:lvl6pPr>
      <a:lvl7pPr marL="914400" algn="l" rtl="0" fontAlgn="base">
        <a:lnSpc>
          <a:spcPct val="90000"/>
        </a:lnSpc>
        <a:spcBef>
          <a:spcPct val="0"/>
        </a:spcBef>
        <a:spcAft>
          <a:spcPct val="0"/>
        </a:spcAft>
        <a:defRPr sz="2800" b="1">
          <a:solidFill>
            <a:srgbClr val="186EC4"/>
          </a:solidFill>
          <a:latin typeface="Verdana" pitchFamily="34" charset="0"/>
        </a:defRPr>
      </a:lvl7pPr>
      <a:lvl8pPr marL="1371600" algn="l" rtl="0" fontAlgn="base">
        <a:lnSpc>
          <a:spcPct val="90000"/>
        </a:lnSpc>
        <a:spcBef>
          <a:spcPct val="0"/>
        </a:spcBef>
        <a:spcAft>
          <a:spcPct val="0"/>
        </a:spcAft>
        <a:defRPr sz="2800" b="1">
          <a:solidFill>
            <a:srgbClr val="186EC4"/>
          </a:solidFill>
          <a:latin typeface="Verdana" pitchFamily="34" charset="0"/>
        </a:defRPr>
      </a:lvl8pPr>
      <a:lvl9pPr marL="1828800" algn="l" rtl="0" fontAlgn="base">
        <a:lnSpc>
          <a:spcPct val="90000"/>
        </a:lnSpc>
        <a:spcBef>
          <a:spcPct val="0"/>
        </a:spcBef>
        <a:spcAft>
          <a:spcPct val="0"/>
        </a:spcAft>
        <a:defRPr sz="2800" b="1">
          <a:solidFill>
            <a:srgbClr val="186EC4"/>
          </a:solidFill>
          <a:latin typeface="Verdana" pitchFamily="34" charset="0"/>
        </a:defRPr>
      </a:lvl9pPr>
    </p:titleStyle>
    <p:bodyStyle>
      <a:lvl1pPr marL="280988" indent="-280988" algn="l" rtl="0" eaLnBrk="0" fontAlgn="base" hangingPunct="0">
        <a:lnSpc>
          <a:spcPct val="90000"/>
        </a:lnSpc>
        <a:spcBef>
          <a:spcPct val="60000"/>
        </a:spcBef>
        <a:spcAft>
          <a:spcPct val="0"/>
        </a:spcAft>
        <a:buClr>
          <a:srgbClr val="CC9900"/>
        </a:buClr>
        <a:buChar char="•"/>
        <a:defRPr sz="2200">
          <a:solidFill>
            <a:schemeClr val="tx1"/>
          </a:solidFill>
          <a:latin typeface="+mn-lt"/>
          <a:ea typeface="+mn-ea"/>
          <a:cs typeface="+mn-cs"/>
        </a:defRPr>
      </a:lvl1pPr>
      <a:lvl2pPr marL="862013" indent="-404813" algn="l" rtl="0" eaLnBrk="0" fontAlgn="base" hangingPunct="0">
        <a:lnSpc>
          <a:spcPct val="90000"/>
        </a:lnSpc>
        <a:spcBef>
          <a:spcPct val="60000"/>
        </a:spcBef>
        <a:spcAft>
          <a:spcPct val="0"/>
        </a:spcAft>
        <a:buClr>
          <a:srgbClr val="CC9900"/>
        </a:buClr>
        <a:buChar char="–"/>
        <a:defRPr sz="2200">
          <a:solidFill>
            <a:schemeClr val="tx1"/>
          </a:solidFill>
          <a:latin typeface="+mn-lt"/>
        </a:defRPr>
      </a:lvl2pPr>
      <a:lvl3pPr marL="1204913" indent="-228600" algn="l" rtl="0" eaLnBrk="0" fontAlgn="base" hangingPunct="0">
        <a:lnSpc>
          <a:spcPct val="90000"/>
        </a:lnSpc>
        <a:spcBef>
          <a:spcPct val="60000"/>
        </a:spcBef>
        <a:spcAft>
          <a:spcPct val="0"/>
        </a:spcAft>
        <a:buClr>
          <a:srgbClr val="CC9900"/>
        </a:buClr>
        <a:buChar char="•"/>
        <a:defRPr sz="2200">
          <a:solidFill>
            <a:schemeClr val="tx1"/>
          </a:solidFill>
          <a:latin typeface="+mn-lt"/>
        </a:defRPr>
      </a:lvl3pPr>
      <a:lvl4pPr marL="1600200" indent="-228600" algn="l" rtl="0" eaLnBrk="0" fontAlgn="base" hangingPunct="0">
        <a:lnSpc>
          <a:spcPct val="90000"/>
        </a:lnSpc>
        <a:spcBef>
          <a:spcPct val="60000"/>
        </a:spcBef>
        <a:spcAft>
          <a:spcPct val="0"/>
        </a:spcAft>
        <a:buClr>
          <a:srgbClr val="CC9900"/>
        </a:buClr>
        <a:buChar char="•"/>
        <a:defRPr sz="2200">
          <a:solidFill>
            <a:schemeClr val="tx1"/>
          </a:solidFill>
          <a:latin typeface="+mn-lt"/>
        </a:defRPr>
      </a:lvl4pPr>
      <a:lvl5pPr marL="2057400" indent="-228600" algn="l" rtl="0" eaLnBrk="0" fontAlgn="base" hangingPunct="0">
        <a:lnSpc>
          <a:spcPct val="90000"/>
        </a:lnSpc>
        <a:spcBef>
          <a:spcPct val="60000"/>
        </a:spcBef>
        <a:spcAft>
          <a:spcPct val="0"/>
        </a:spcAft>
        <a:buClr>
          <a:srgbClr val="CC9900"/>
        </a:buClr>
        <a:buChar char="•"/>
        <a:defRPr sz="2200">
          <a:solidFill>
            <a:schemeClr val="tx1"/>
          </a:solidFill>
          <a:latin typeface="+mn-lt"/>
        </a:defRPr>
      </a:lvl5pPr>
      <a:lvl6pPr marL="2514600" indent="-228600" algn="l" rtl="0" fontAlgn="base">
        <a:lnSpc>
          <a:spcPct val="90000"/>
        </a:lnSpc>
        <a:spcBef>
          <a:spcPct val="60000"/>
        </a:spcBef>
        <a:spcAft>
          <a:spcPct val="0"/>
        </a:spcAft>
        <a:buClr>
          <a:srgbClr val="CC9900"/>
        </a:buClr>
        <a:buChar char="•"/>
        <a:defRPr sz="2200">
          <a:solidFill>
            <a:schemeClr val="tx1"/>
          </a:solidFill>
          <a:latin typeface="+mn-lt"/>
        </a:defRPr>
      </a:lvl6pPr>
      <a:lvl7pPr marL="2971800" indent="-228600" algn="l" rtl="0" fontAlgn="base">
        <a:lnSpc>
          <a:spcPct val="90000"/>
        </a:lnSpc>
        <a:spcBef>
          <a:spcPct val="60000"/>
        </a:spcBef>
        <a:spcAft>
          <a:spcPct val="0"/>
        </a:spcAft>
        <a:buClr>
          <a:srgbClr val="CC9900"/>
        </a:buClr>
        <a:buChar char="•"/>
        <a:defRPr sz="2200">
          <a:solidFill>
            <a:schemeClr val="tx1"/>
          </a:solidFill>
          <a:latin typeface="+mn-lt"/>
        </a:defRPr>
      </a:lvl7pPr>
      <a:lvl8pPr marL="3429000" indent="-228600" algn="l" rtl="0" fontAlgn="base">
        <a:lnSpc>
          <a:spcPct val="90000"/>
        </a:lnSpc>
        <a:spcBef>
          <a:spcPct val="60000"/>
        </a:spcBef>
        <a:spcAft>
          <a:spcPct val="0"/>
        </a:spcAft>
        <a:buClr>
          <a:srgbClr val="CC9900"/>
        </a:buClr>
        <a:buChar char="•"/>
        <a:defRPr sz="2200">
          <a:solidFill>
            <a:schemeClr val="tx1"/>
          </a:solidFill>
          <a:latin typeface="+mn-lt"/>
        </a:defRPr>
      </a:lvl8pPr>
      <a:lvl9pPr marL="3886200" indent="-228600" algn="l" rtl="0" fontAlgn="base">
        <a:lnSpc>
          <a:spcPct val="90000"/>
        </a:lnSpc>
        <a:spcBef>
          <a:spcPct val="60000"/>
        </a:spcBef>
        <a:spcAft>
          <a:spcPct val="0"/>
        </a:spcAft>
        <a:buClr>
          <a:srgbClr val="CC9900"/>
        </a:buClr>
        <a:buChar char="•"/>
        <a:defRPr sz="2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7"/>
          <p:cNvSpPr txBox="1">
            <a:spLocks/>
          </p:cNvSpPr>
          <p:nvPr/>
        </p:nvSpPr>
        <p:spPr>
          <a:xfrm>
            <a:off x="1415140" y="2971799"/>
            <a:ext cx="6386879" cy="2558143"/>
          </a:xfrm>
          <a:prstGeom prst="rect">
            <a:avLst/>
          </a:prstGeom>
          <a:solidFill>
            <a:srgbClr val="FFFFFF"/>
          </a:solidFill>
          <a:ln w="12700">
            <a:miter lim="400000"/>
          </a:ln>
          <a:effectLst>
            <a:outerShdw blurRad="50800" dist="38100" dir="2700000" rotWithShape="0">
              <a:srgbClr val="000000">
                <a:alpha val="40000"/>
              </a:srgbClr>
            </a:outerShdw>
          </a:effectLst>
          <a:extLst>
            <a:ext uri="{C572A759-6A51-4108-AA02-DFA0A04FC94B}">
              <ma14:wrappingTextBoxFlag xmlns:ma14="http://schemas.microsoft.com/office/mac/drawingml/2011/main" xmlns="" val="1"/>
            </a:ext>
          </a:extLst>
        </p:spPr>
        <p:txBody>
          <a:bodyPr lIns="0" tIns="0" rIns="0" bIns="0">
            <a:noAutofit/>
          </a:bodyPr>
          <a:lstStyle/>
          <a:p>
            <a:pPr lvl="0" defTabSz="457200" fontAlgn="auto">
              <a:spcBef>
                <a:spcPts val="0"/>
              </a:spcBef>
              <a:spcAft>
                <a:spcPts val="0"/>
              </a:spcAft>
              <a:defRPr sz="1800" b="0"/>
            </a:pPr>
            <a:r>
              <a:rPr lang="en-US" altLang="en-US" sz="3200" b="1" dirty="0">
                <a:solidFill>
                  <a:srgbClr val="186EC4"/>
                </a:solidFill>
                <a:latin typeface="+mj-lt"/>
                <a:ea typeface="+mj-ea"/>
                <a:cs typeface="+mj-cs"/>
              </a:rPr>
              <a:t>Chapter 3:</a:t>
            </a:r>
            <a:br>
              <a:rPr lang="en-US" altLang="en-US" sz="3200" b="1" dirty="0">
                <a:solidFill>
                  <a:srgbClr val="186EC4"/>
                </a:solidFill>
                <a:latin typeface="+mj-lt"/>
                <a:ea typeface="+mj-ea"/>
                <a:cs typeface="+mj-cs"/>
              </a:rPr>
            </a:br>
            <a:br>
              <a:rPr lang="en-US" altLang="en-US" sz="3200" b="1" dirty="0">
                <a:solidFill>
                  <a:srgbClr val="186EC4"/>
                </a:solidFill>
                <a:latin typeface="+mj-lt"/>
                <a:ea typeface="+mj-ea"/>
                <a:cs typeface="+mj-cs"/>
              </a:rPr>
            </a:br>
            <a:r>
              <a:rPr lang="en-US" altLang="en-US" sz="3200" b="1" dirty="0">
                <a:solidFill>
                  <a:srgbClr val="186EC4"/>
                </a:solidFill>
                <a:latin typeface="+mj-lt"/>
                <a:ea typeface="+mj-ea"/>
                <a:cs typeface="+mj-cs"/>
              </a:rPr>
              <a:t>Historical, Current, and Future Applications of Ultrasound in Medicine</a:t>
            </a:r>
            <a:endParaRPr lang="en-US" sz="3200" b="1" dirty="0">
              <a:solidFill>
                <a:srgbClr val="186EC4"/>
              </a:solidFill>
              <a:latin typeface="+mj-lt"/>
              <a:ea typeface="+mj-ea"/>
              <a:cs typeface="+mj-cs"/>
              <a:sym typeface="Calibri"/>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a:spLocks noGrp="1"/>
          </p:cNvSpPr>
          <p:nvPr>
            <p:ph type="title"/>
          </p:nvPr>
        </p:nvSpPr>
        <p:spPr>
          <a:xfrm>
            <a:off x="290823" y="774972"/>
            <a:ext cx="8524875" cy="388937"/>
          </a:xfrm>
        </p:spPr>
        <p:txBody>
          <a:bodyPr wrap="square" anchor="b">
            <a:normAutofit/>
          </a:bodyPr>
          <a:lstStyle>
            <a:lvl1pPr algn="l" defTabSz="452627">
              <a:defRPr sz="2178"/>
            </a:lvl1pPr>
          </a:lstStyle>
          <a:p>
            <a:pPr lvl="0"/>
            <a:r>
              <a:rPr lang="en-US" sz="2800" dirty="0"/>
              <a:t>Imaging Modes and Doppler</a:t>
            </a:r>
          </a:p>
        </p:txBody>
      </p:sp>
      <p:sp>
        <p:nvSpPr>
          <p:cNvPr id="51" name="Shape 51"/>
          <p:cNvSpPr>
            <a:spLocks noGrp="1"/>
          </p:cNvSpPr>
          <p:nvPr>
            <p:ph type="body" sz="half" idx="1"/>
          </p:nvPr>
        </p:nvSpPr>
        <p:spPr>
          <a:xfrm>
            <a:off x="330200" y="1825935"/>
            <a:ext cx="4230688" cy="3686175"/>
          </a:xfrm>
        </p:spPr>
        <p:txBody>
          <a:bodyPr wrap="square" anchor="t">
            <a:normAutofit/>
          </a:bodyPr>
          <a:lstStyle/>
          <a:p>
            <a:pPr marL="280670" lvl="0" indent="-280670"/>
            <a:r>
              <a:rPr lang="en-US" sz="1500" b="1"/>
              <a:t>Display Options</a:t>
            </a:r>
            <a:endParaRPr lang="en-US" sz="1500"/>
          </a:p>
          <a:p>
            <a:pPr marL="861695" lvl="1" indent="-404495"/>
            <a:r>
              <a:rPr lang="en-US" sz="1500" b="1"/>
              <a:t>A-mode</a:t>
            </a:r>
            <a:r>
              <a:rPr lang="en-US" sz="1500"/>
              <a:t> (amplitude mode) represents the depth of the returning echo on the x-axis and the strength (amplitude) of the reflector on the y-axis.</a:t>
            </a:r>
          </a:p>
          <a:p>
            <a:pPr marL="1204595" lvl="2"/>
            <a:r>
              <a:rPr lang="en-US" sz="1500"/>
              <a:t>A pulse of sound was sent out to create one scan line of information interpreted to represent depth and amplitude.</a:t>
            </a:r>
          </a:p>
          <a:p>
            <a:pPr marL="1204595" lvl="2"/>
            <a:r>
              <a:rPr lang="en-US" sz="1500"/>
              <a:t>This is used in echocardiography and ophthalmic ultrasound.</a:t>
            </a:r>
          </a:p>
        </p:txBody>
      </p:sp>
      <p:pic>
        <p:nvPicPr>
          <p:cNvPr id="2" name="Picture 1" descr="A-mode_ml_shift">
            <a:extLst>
              <a:ext uri="{FF2B5EF4-FFF2-40B4-BE49-F238E27FC236}">
                <a16:creationId xmlns:a16="http://schemas.microsoft.com/office/drawing/2014/main" id="{A4EEE7A1-6BFC-65D3-4F22-1E3EA46764FC}"/>
              </a:ext>
            </a:extLst>
          </p:cNvPr>
          <p:cNvPicPr>
            <a:picLocks noChangeAspect="1"/>
          </p:cNvPicPr>
          <p:nvPr/>
        </p:nvPicPr>
        <p:blipFill>
          <a:blip r:embed="rId2"/>
          <a:stretch>
            <a:fillRect/>
          </a:stretch>
        </p:blipFill>
        <p:spPr>
          <a:xfrm>
            <a:off x="4719202" y="1825935"/>
            <a:ext cx="3772810" cy="3686175"/>
          </a:xfrm>
          <a:prstGeom prst="rect">
            <a:avLst/>
          </a:prstGeom>
          <a:noFill/>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a:spLocks noGrp="1"/>
          </p:cNvSpPr>
          <p:nvPr>
            <p:ph type="title"/>
          </p:nvPr>
        </p:nvSpPr>
        <p:spPr>
          <a:xfrm>
            <a:off x="392559" y="845448"/>
            <a:ext cx="8637367" cy="388937"/>
          </a:xfrm>
        </p:spPr>
        <p:txBody>
          <a:bodyPr wrap="square" anchor="b">
            <a:normAutofit/>
          </a:bodyPr>
          <a:lstStyle>
            <a:lvl1pPr algn="l" defTabSz="452627">
              <a:defRPr sz="2178"/>
            </a:lvl1pPr>
          </a:lstStyle>
          <a:p>
            <a:pPr lvl="0"/>
            <a:r>
              <a:rPr lang="en-US" sz="2800" dirty="0"/>
              <a:t>Imaging Modes and Doppler</a:t>
            </a:r>
          </a:p>
        </p:txBody>
      </p:sp>
      <p:pic>
        <p:nvPicPr>
          <p:cNvPr id="2" name="Picture 1" descr="A close-up of an ultrasound&#10;&#10;Description automatically generated">
            <a:extLst>
              <a:ext uri="{FF2B5EF4-FFF2-40B4-BE49-F238E27FC236}">
                <a16:creationId xmlns:a16="http://schemas.microsoft.com/office/drawing/2014/main" id="{C0F9EF72-E785-0EDD-2478-1136BD2770C4}"/>
              </a:ext>
            </a:extLst>
          </p:cNvPr>
          <p:cNvPicPr>
            <a:picLocks noChangeAspect="1"/>
          </p:cNvPicPr>
          <p:nvPr/>
        </p:nvPicPr>
        <p:blipFill>
          <a:blip r:embed="rId2"/>
          <a:stretch>
            <a:fillRect/>
          </a:stretch>
        </p:blipFill>
        <p:spPr>
          <a:xfrm>
            <a:off x="395249" y="2341280"/>
            <a:ext cx="4230688" cy="3255646"/>
          </a:xfrm>
          <a:prstGeom prst="rect">
            <a:avLst/>
          </a:prstGeom>
          <a:noFill/>
        </p:spPr>
      </p:pic>
      <p:sp>
        <p:nvSpPr>
          <p:cNvPr id="51" name="Shape 51"/>
          <p:cNvSpPr>
            <a:spLocks noGrp="1"/>
          </p:cNvSpPr>
          <p:nvPr>
            <p:ph sz="half" idx="2"/>
          </p:nvPr>
        </p:nvSpPr>
        <p:spPr>
          <a:xfrm>
            <a:off x="4518142" y="1682373"/>
            <a:ext cx="4230687" cy="4740729"/>
          </a:xfrm>
        </p:spPr>
        <p:txBody>
          <a:bodyPr wrap="square" anchor="t">
            <a:normAutofit/>
          </a:bodyPr>
          <a:lstStyle/>
          <a:p>
            <a:pPr marL="280670" lvl="0" indent="-280670"/>
            <a:r>
              <a:rPr lang="en-US" sz="1700" b="1"/>
              <a:t>Display Options</a:t>
            </a:r>
            <a:endParaRPr lang="en-US" sz="1700"/>
          </a:p>
          <a:p>
            <a:pPr marL="861695" lvl="1" indent="-404495"/>
            <a:r>
              <a:rPr lang="en-US" sz="1700" b="1"/>
              <a:t>B-mode</a:t>
            </a:r>
            <a:r>
              <a:rPr lang="en-US" sz="1700"/>
              <a:t> (brightness mode) displays the returning ultrasound signal as a dot on the monitor.</a:t>
            </a:r>
          </a:p>
          <a:p>
            <a:pPr marL="1204595" lvl="2"/>
            <a:r>
              <a:rPr lang="en-US" sz="1700"/>
              <a:t>The dot has varying degrees of brightness, based on the strength of the returning echo.</a:t>
            </a:r>
          </a:p>
          <a:p>
            <a:pPr lvl="3"/>
            <a:r>
              <a:rPr lang="en-US" sz="1700"/>
              <a:t>The stronger the returning echo, the brighter the dot.</a:t>
            </a:r>
          </a:p>
          <a:p>
            <a:pPr marL="1204595" lvl="2"/>
            <a:r>
              <a:rPr lang="en-US" sz="1700"/>
              <a:t>This is also referred to as </a:t>
            </a:r>
            <a:r>
              <a:rPr lang="en-US" sz="1700" b="1"/>
              <a:t>grayscale sonography</a:t>
            </a:r>
            <a:r>
              <a:rPr lang="en-US" sz="1700"/>
              <a:t>.</a:t>
            </a:r>
          </a:p>
        </p:txBody>
      </p:sp>
    </p:spTree>
    <p:extLst>
      <p:ext uri="{BB962C8B-B14F-4D97-AF65-F5344CB8AC3E}">
        <p14:creationId xmlns:p14="http://schemas.microsoft.com/office/powerpoint/2010/main" val="1981019336"/>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392559" y="836155"/>
            <a:ext cx="8637367" cy="388937"/>
          </a:xfrm>
        </p:spPr>
        <p:txBody>
          <a:bodyPr wrap="square" anchor="b">
            <a:normAutofit/>
          </a:bodyPr>
          <a:lstStyle/>
          <a:p>
            <a:pPr lvl="0"/>
            <a:r>
              <a:rPr lang="en-US"/>
              <a:t>Imaging Modes and Doppler (cont.)</a:t>
            </a:r>
            <a:endParaRPr lang="en-US" dirty="0"/>
          </a:p>
        </p:txBody>
      </p:sp>
      <p:sp>
        <p:nvSpPr>
          <p:cNvPr id="57" name="Shape 57"/>
          <p:cNvSpPr>
            <a:spLocks noGrp="1"/>
          </p:cNvSpPr>
          <p:nvPr>
            <p:ph sz="half" idx="1"/>
          </p:nvPr>
        </p:nvSpPr>
        <p:spPr>
          <a:xfrm>
            <a:off x="339493" y="1635910"/>
            <a:ext cx="4230688" cy="4740729"/>
          </a:xfrm>
        </p:spPr>
        <p:txBody>
          <a:bodyPr wrap="square" anchor="t">
            <a:normAutofit/>
          </a:bodyPr>
          <a:lstStyle/>
          <a:p>
            <a:pPr lvl="0"/>
            <a:r>
              <a:rPr lang="en-US" sz="1700" b="1"/>
              <a:t>Display Options (cont.)</a:t>
            </a:r>
          </a:p>
          <a:p>
            <a:pPr lvl="1"/>
            <a:r>
              <a:rPr lang="en-US" sz="1700" b="1"/>
              <a:t>M-mode</a:t>
            </a:r>
            <a:r>
              <a:rPr lang="en-US" sz="1700"/>
              <a:t> (motion mode) documents the movement of structures in the body along a single scan line.</a:t>
            </a:r>
          </a:p>
          <a:p>
            <a:pPr lvl="2"/>
            <a:r>
              <a:rPr lang="en-US" sz="1700"/>
              <a:t>The y-axis shows depth; the x-axis shows time.</a:t>
            </a:r>
          </a:p>
          <a:p>
            <a:pPr lvl="2"/>
            <a:r>
              <a:rPr lang="en-US" sz="1700"/>
              <a:t>M-mode is used to demonstrate fetal heart rate and in echocardiography as a critical part of standard protocols.</a:t>
            </a:r>
          </a:p>
          <a:p>
            <a:pPr lvl="1"/>
            <a:r>
              <a:rPr lang="en-US" sz="1700"/>
              <a:t>The original ultrasound machines provided static images; now we are able to use </a:t>
            </a:r>
            <a:r>
              <a:rPr lang="en-US" sz="1700" b="1"/>
              <a:t>real-time scanners</a:t>
            </a:r>
            <a:r>
              <a:rPr lang="en-US" sz="1700"/>
              <a:t>.</a:t>
            </a:r>
          </a:p>
        </p:txBody>
      </p:sp>
      <p:pic>
        <p:nvPicPr>
          <p:cNvPr id="2" name="Picture 1" descr="A close-up of an ultrasound&#10;&#10;Description automatically generated">
            <a:extLst>
              <a:ext uri="{FF2B5EF4-FFF2-40B4-BE49-F238E27FC236}">
                <a16:creationId xmlns:a16="http://schemas.microsoft.com/office/drawing/2014/main" id="{1D3590AD-65B8-D64E-49F0-14D1DC43BA98}"/>
              </a:ext>
            </a:extLst>
          </p:cNvPr>
          <p:cNvPicPr>
            <a:picLocks noChangeAspect="1"/>
          </p:cNvPicPr>
          <p:nvPr/>
        </p:nvPicPr>
        <p:blipFill>
          <a:blip r:embed="rId2"/>
          <a:stretch>
            <a:fillRect/>
          </a:stretch>
        </p:blipFill>
        <p:spPr>
          <a:xfrm>
            <a:off x="4676118" y="2965076"/>
            <a:ext cx="3961200" cy="2231079"/>
          </a:xfrm>
          <a:prstGeom prst="rect">
            <a:avLst/>
          </a:prstGeom>
          <a:noFill/>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308925" y="852870"/>
            <a:ext cx="8637367" cy="388937"/>
          </a:xfrm>
        </p:spPr>
        <p:txBody>
          <a:bodyPr/>
          <a:lstStyle/>
          <a:p>
            <a:pPr lvl="0"/>
            <a:r>
              <a:rPr lang="en-US" dirty="0">
                <a:sym typeface="Trebuchet MS"/>
              </a:rPr>
              <a:t>Imaging Modes and Doppler (cont.)</a:t>
            </a:r>
            <a:endParaRPr lang="en-US" dirty="0"/>
          </a:p>
        </p:txBody>
      </p:sp>
      <p:sp>
        <p:nvSpPr>
          <p:cNvPr id="63" name="Shape 63"/>
          <p:cNvSpPr>
            <a:spLocks noGrp="1"/>
          </p:cNvSpPr>
          <p:nvPr>
            <p:ph idx="1"/>
          </p:nvPr>
        </p:nvSpPr>
        <p:spPr>
          <a:xfrm>
            <a:off x="317843" y="1362063"/>
            <a:ext cx="8613775" cy="4762500"/>
          </a:xfrm>
        </p:spPr>
        <p:txBody>
          <a:bodyPr/>
          <a:lstStyle/>
          <a:p>
            <a:pPr marL="280670" lvl="0" indent="-280670"/>
            <a:r>
              <a:rPr lang="en-US" sz="1800" b="1" dirty="0"/>
              <a:t>Doppler Technology</a:t>
            </a:r>
            <a:endParaRPr lang="en-US"/>
          </a:p>
          <a:p>
            <a:pPr marL="861695" lvl="1" indent="-404495"/>
            <a:r>
              <a:rPr lang="en-US" sz="1800" dirty="0"/>
              <a:t>Robert Rushmer and his colleagues established the varying uses of </a:t>
            </a:r>
            <a:r>
              <a:rPr lang="en-US" sz="1800" b="1" dirty="0"/>
              <a:t>continuous-wave</a:t>
            </a:r>
            <a:r>
              <a:rPr lang="en-US" sz="1800" dirty="0"/>
              <a:t> (CW) </a:t>
            </a:r>
            <a:r>
              <a:rPr lang="en-US" sz="1800" b="1" dirty="0"/>
              <a:t>Doppler</a:t>
            </a:r>
            <a:r>
              <a:rPr lang="en-US" sz="1800" dirty="0"/>
              <a:t> and </a:t>
            </a:r>
            <a:r>
              <a:rPr lang="en-US" sz="1800" b="1" dirty="0"/>
              <a:t>spectral analysis </a:t>
            </a:r>
            <a:r>
              <a:rPr lang="en-US" sz="1800" dirty="0"/>
              <a:t>in 1963.</a:t>
            </a:r>
            <a:endParaRPr lang="en-US" sz="1800" dirty="0">
              <a:ea typeface="Verdana"/>
            </a:endParaRPr>
          </a:p>
          <a:p>
            <a:pPr marL="1204595" lvl="2"/>
            <a:r>
              <a:rPr lang="en-US" sz="1800" dirty="0"/>
              <a:t>CW transducers combine an element continuously sending waves with one that continuously listens for the return signal.</a:t>
            </a:r>
            <a:endParaRPr lang="en-US" sz="1800" dirty="0">
              <a:ea typeface="Verdana"/>
            </a:endParaRPr>
          </a:p>
          <a:p>
            <a:pPr marL="861695" lvl="1" indent="-404495"/>
            <a:r>
              <a:rPr lang="en-US" sz="1800" dirty="0"/>
              <a:t>In the 1970s, there were several advancements, including:</a:t>
            </a:r>
            <a:endParaRPr lang="en-US" sz="1800" dirty="0">
              <a:ea typeface="Verdana"/>
            </a:endParaRPr>
          </a:p>
          <a:p>
            <a:pPr marL="1204595" lvl="2"/>
            <a:r>
              <a:rPr lang="en-US" sz="1800" b="1" dirty="0"/>
              <a:t>Pulsed-wave Doppler</a:t>
            </a:r>
            <a:endParaRPr lang="en-US" sz="1800" b="1" dirty="0">
              <a:ea typeface="Verdana"/>
            </a:endParaRPr>
          </a:p>
          <a:p>
            <a:pPr marL="1204595" lvl="2"/>
            <a:r>
              <a:rPr lang="en-US" sz="1800" b="1" dirty="0"/>
              <a:t>Duplex imaging</a:t>
            </a:r>
            <a:r>
              <a:rPr lang="en-US" sz="1800" dirty="0"/>
              <a:t>, two modes of ultrasound, B-mode and Doppler</a:t>
            </a:r>
            <a:endParaRPr lang="en-US" sz="1800" dirty="0">
              <a:ea typeface="Verdana"/>
            </a:endParaRPr>
          </a:p>
          <a:p>
            <a:pPr marL="1204595" lvl="2"/>
            <a:r>
              <a:rPr lang="en-US" sz="1800" dirty="0"/>
              <a:t>Advancements in </a:t>
            </a:r>
            <a:r>
              <a:rPr lang="en-US" sz="1800" b="1" dirty="0"/>
              <a:t>color Doppler imaging </a:t>
            </a:r>
            <a:r>
              <a:rPr lang="en-US" sz="1800" dirty="0"/>
              <a:t>and instrumentation</a:t>
            </a:r>
            <a:endParaRPr lang="en-US" sz="1800" dirty="0">
              <a:ea typeface="Verdana"/>
            </a:endParaRPr>
          </a:p>
          <a:p>
            <a:pPr lvl="3"/>
            <a:r>
              <a:rPr lang="en-US" sz="1800" dirty="0"/>
              <a:t>The combination of B-mode, spectral, and color Doppler is called </a:t>
            </a:r>
            <a:r>
              <a:rPr lang="en-US" sz="1800" b="1" dirty="0"/>
              <a:t>triplex imaging</a:t>
            </a:r>
            <a:r>
              <a:rPr lang="en-US" sz="1800" dirty="0"/>
              <a:t>.</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308925" y="852870"/>
            <a:ext cx="8637367" cy="388937"/>
          </a:xfrm>
        </p:spPr>
        <p:txBody>
          <a:bodyPr/>
          <a:lstStyle/>
          <a:p>
            <a:pPr lvl="0"/>
            <a:r>
              <a:rPr lang="en-US" dirty="0">
                <a:sym typeface="Trebuchet MS"/>
              </a:rPr>
              <a:t>Imaging Modes and Doppler (cont.)</a:t>
            </a:r>
            <a:endParaRPr lang="en-US" dirty="0"/>
          </a:p>
        </p:txBody>
      </p:sp>
      <p:pic>
        <p:nvPicPr>
          <p:cNvPr id="5122" name="Picture 2"/>
          <p:cNvPicPr>
            <a:picLocks noChangeAspect="1" noChangeArrowheads="1"/>
          </p:cNvPicPr>
          <p:nvPr/>
        </p:nvPicPr>
        <p:blipFill>
          <a:blip r:embed="rId2" cstate="print"/>
          <a:srcRect/>
          <a:stretch>
            <a:fillRect/>
          </a:stretch>
        </p:blipFill>
        <p:spPr bwMode="auto">
          <a:xfrm>
            <a:off x="2755323" y="1357982"/>
            <a:ext cx="3512127" cy="4800601"/>
          </a:xfrm>
          <a:prstGeom prst="rect">
            <a:avLst/>
          </a:prstGeom>
          <a:noFill/>
          <a:ln w="9525">
            <a:noFill/>
            <a:miter lim="800000"/>
            <a:headEnd/>
            <a:tailEnd/>
          </a:ln>
        </p:spPr>
      </p:pic>
    </p:spTree>
    <p:extLst>
      <p:ext uri="{BB962C8B-B14F-4D97-AF65-F5344CB8AC3E}">
        <p14:creationId xmlns:p14="http://schemas.microsoft.com/office/powerpoint/2010/main" val="207331026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86E728F-1996-463E-A7F1-DA0DFA84E4BF}"/>
              </a:ext>
            </a:extLst>
          </p:cNvPr>
          <p:cNvSpPr txBox="1"/>
          <p:nvPr/>
        </p:nvSpPr>
        <p:spPr>
          <a:xfrm>
            <a:off x="786213" y="4770252"/>
            <a:ext cx="2101767"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Calibri"/>
                <a:cs typeface="Calibri"/>
                <a:sym typeface="Calibri"/>
              </a:rPr>
              <a:t>M-mode of the fetal heart</a:t>
            </a:r>
          </a:p>
        </p:txBody>
      </p:sp>
      <p:sp>
        <p:nvSpPr>
          <p:cNvPr id="13" name="TextBox 12">
            <a:extLst>
              <a:ext uri="{FF2B5EF4-FFF2-40B4-BE49-F238E27FC236}">
                <a16:creationId xmlns:a16="http://schemas.microsoft.com/office/drawing/2014/main" id="{0872E6FA-935C-4092-BCB1-4DCCE5A5E39E}"/>
              </a:ext>
            </a:extLst>
          </p:cNvPr>
          <p:cNvSpPr txBox="1"/>
          <p:nvPr/>
        </p:nvSpPr>
        <p:spPr>
          <a:xfrm>
            <a:off x="3291840" y="3412213"/>
            <a:ext cx="5322321" cy="64632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l" rtl="0" latinLnBrk="1" hangingPunct="0"/>
            <a:r>
              <a:rPr lang="en-US" sz="1200" dirty="0">
                <a:solidFill>
                  <a:srgbClr val="000000"/>
                </a:solidFill>
                <a:latin typeface="+mn-lt"/>
              </a:rPr>
              <a:t>A Pedoff probe or continuous-wave (CW) Doppler transducer. A CW transducer contains two elements: one for transmitting and one for receiving. B. Waveform produced by a Pedoff probe. </a:t>
            </a:r>
            <a:endParaRPr kumimoji="0" lang="en-US" sz="1200" b="0" i="0" u="none" strike="noStrike" cap="none" spc="0" normalizeH="0" baseline="0" dirty="0">
              <a:ln>
                <a:noFill/>
              </a:ln>
              <a:solidFill>
                <a:srgbClr val="000000"/>
              </a:solidFill>
              <a:effectLst/>
              <a:uFillTx/>
              <a:latin typeface="+mn-lt"/>
              <a:ea typeface="Calibri"/>
              <a:cs typeface="Calibri"/>
              <a:sym typeface="Calibri"/>
            </a:endParaRPr>
          </a:p>
        </p:txBody>
      </p:sp>
      <p:sp>
        <p:nvSpPr>
          <p:cNvPr id="14" name="TextBox 13">
            <a:extLst>
              <a:ext uri="{FF2B5EF4-FFF2-40B4-BE49-F238E27FC236}">
                <a16:creationId xmlns:a16="http://schemas.microsoft.com/office/drawing/2014/main" id="{A09E9A33-1328-4F5F-9CE0-6BBBC5C5A2D6}"/>
              </a:ext>
            </a:extLst>
          </p:cNvPr>
          <p:cNvSpPr txBox="1"/>
          <p:nvPr/>
        </p:nvSpPr>
        <p:spPr>
          <a:xfrm>
            <a:off x="6276459" y="5164210"/>
            <a:ext cx="1676400"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Calibri"/>
                <a:cs typeface="Calibri"/>
                <a:sym typeface="Calibri"/>
              </a:rPr>
              <a:t>PW vs. CW</a:t>
            </a:r>
          </a:p>
        </p:txBody>
      </p:sp>
      <p:sp>
        <p:nvSpPr>
          <p:cNvPr id="17" name="Title 16"/>
          <p:cNvSpPr>
            <a:spLocks noGrp="1"/>
          </p:cNvSpPr>
          <p:nvPr>
            <p:ph type="title"/>
          </p:nvPr>
        </p:nvSpPr>
        <p:spPr>
          <a:xfrm>
            <a:off x="308925" y="689580"/>
            <a:ext cx="8637367" cy="388937"/>
          </a:xfrm>
        </p:spPr>
        <p:txBody>
          <a:bodyPr/>
          <a:lstStyle/>
          <a:p>
            <a:pPr lvl="0"/>
            <a:r>
              <a:rPr lang="en-US" dirty="0">
                <a:sym typeface="Trebuchet MS"/>
              </a:rPr>
              <a:t>Imaging Modes and Doppler (cont.)</a:t>
            </a:r>
            <a:endParaRPr lang="en-US" dirty="0"/>
          </a:p>
        </p:txBody>
      </p:sp>
      <p:pic>
        <p:nvPicPr>
          <p:cNvPr id="6146" name="Picture 2"/>
          <p:cNvPicPr>
            <a:picLocks noChangeAspect="1" noChangeArrowheads="1"/>
          </p:cNvPicPr>
          <p:nvPr/>
        </p:nvPicPr>
        <p:blipFill>
          <a:blip r:embed="rId2" cstate="print"/>
          <a:srcRect/>
          <a:stretch>
            <a:fillRect/>
          </a:stretch>
        </p:blipFill>
        <p:spPr bwMode="auto">
          <a:xfrm>
            <a:off x="541020" y="2203538"/>
            <a:ext cx="2514599" cy="2552699"/>
          </a:xfrm>
          <a:prstGeom prst="rect">
            <a:avLst/>
          </a:prstGeom>
          <a:noFill/>
          <a:ln w="9525">
            <a:noFill/>
            <a:miter lim="800000"/>
            <a:headEnd/>
            <a:tailEnd/>
          </a:ln>
        </p:spPr>
      </p:pic>
      <p:pic>
        <p:nvPicPr>
          <p:cNvPr id="6147" name="Picture 3"/>
          <p:cNvPicPr>
            <a:picLocks noChangeAspect="1" noChangeArrowheads="1"/>
          </p:cNvPicPr>
          <p:nvPr/>
        </p:nvPicPr>
        <p:blipFill>
          <a:blip r:embed="rId3" cstate="print"/>
          <a:srcRect/>
          <a:stretch>
            <a:fillRect/>
          </a:stretch>
        </p:blipFill>
        <p:spPr bwMode="auto">
          <a:xfrm>
            <a:off x="3287584" y="1652992"/>
            <a:ext cx="2801749" cy="1795463"/>
          </a:xfrm>
          <a:prstGeom prst="rect">
            <a:avLst/>
          </a:prstGeom>
          <a:noFill/>
          <a:ln w="9525">
            <a:noFill/>
            <a:miter lim="800000"/>
            <a:headEnd/>
            <a:tailEnd/>
          </a:ln>
        </p:spPr>
      </p:pic>
      <p:pic>
        <p:nvPicPr>
          <p:cNvPr id="6148" name="Picture 4"/>
          <p:cNvPicPr>
            <a:picLocks noChangeAspect="1" noChangeArrowheads="1"/>
          </p:cNvPicPr>
          <p:nvPr/>
        </p:nvPicPr>
        <p:blipFill>
          <a:blip r:embed="rId4" cstate="print"/>
          <a:srcRect/>
          <a:stretch>
            <a:fillRect/>
          </a:stretch>
        </p:blipFill>
        <p:spPr bwMode="auto">
          <a:xfrm>
            <a:off x="6164580" y="1658540"/>
            <a:ext cx="2452688" cy="1807059"/>
          </a:xfrm>
          <a:prstGeom prst="rect">
            <a:avLst/>
          </a:prstGeom>
          <a:noFill/>
          <a:ln w="9525">
            <a:noFill/>
            <a:miter lim="800000"/>
            <a:headEnd/>
            <a:tailEnd/>
          </a:ln>
        </p:spPr>
      </p:pic>
      <p:pic>
        <p:nvPicPr>
          <p:cNvPr id="6149" name="Picture 5"/>
          <p:cNvPicPr>
            <a:picLocks noChangeAspect="1" noChangeArrowheads="1"/>
          </p:cNvPicPr>
          <p:nvPr/>
        </p:nvPicPr>
        <p:blipFill>
          <a:blip r:embed="rId5" cstate="print"/>
          <a:srcRect/>
          <a:stretch>
            <a:fillRect/>
          </a:stretch>
        </p:blipFill>
        <p:spPr bwMode="auto">
          <a:xfrm>
            <a:off x="3825240" y="4112911"/>
            <a:ext cx="2395220" cy="2325759"/>
          </a:xfrm>
          <a:prstGeom prst="rect">
            <a:avLst/>
          </a:prstGeom>
          <a:noFill/>
          <a:ln w="9525">
            <a:noFill/>
            <a:miter lim="800000"/>
            <a:headEnd/>
            <a:tailEnd/>
          </a:ln>
        </p:spPr>
      </p:pic>
    </p:spTree>
    <p:extLst>
      <p:ext uri="{BB962C8B-B14F-4D97-AF65-F5344CB8AC3E}">
        <p14:creationId xmlns:p14="http://schemas.microsoft.com/office/powerpoint/2010/main" val="284290931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308925" y="820212"/>
            <a:ext cx="8637367" cy="388937"/>
          </a:xfrm>
        </p:spPr>
        <p:txBody>
          <a:bodyPr/>
          <a:lstStyle/>
          <a:p>
            <a:pPr lvl="0"/>
            <a:r>
              <a:rPr lang="en-US" dirty="0">
                <a:sym typeface="Trebuchet MS"/>
              </a:rPr>
              <a:t>Imaging Modes and Doppler (cont.)</a:t>
            </a:r>
            <a:endParaRPr lang="en-US" dirty="0"/>
          </a:p>
        </p:txBody>
      </p:sp>
      <p:sp>
        <p:nvSpPr>
          <p:cNvPr id="5" name="Rectangle 4">
            <a:extLst>
              <a:ext uri="{FF2B5EF4-FFF2-40B4-BE49-F238E27FC236}">
                <a16:creationId xmlns:a16="http://schemas.microsoft.com/office/drawing/2014/main" id="{EC7035E4-7606-4BEA-A6B2-68F4F80348AA}"/>
              </a:ext>
            </a:extLst>
          </p:cNvPr>
          <p:cNvSpPr/>
          <p:nvPr/>
        </p:nvSpPr>
        <p:spPr>
          <a:xfrm>
            <a:off x="2289561" y="5586194"/>
            <a:ext cx="4572000" cy="430887"/>
          </a:xfrm>
          <a:prstGeom prst="rect">
            <a:avLst/>
          </a:prstGeom>
        </p:spPr>
        <p:txBody>
          <a:bodyPr wrap="square">
            <a:spAutoFit/>
          </a:bodyPr>
          <a:lstStyle/>
          <a:p>
            <a:r>
              <a:rPr lang="en-US" sz="2200" dirty="0">
                <a:latin typeface="+mn-lt"/>
              </a:rPr>
              <a:t> Color Doppler</a:t>
            </a:r>
          </a:p>
        </p:txBody>
      </p:sp>
      <p:pic>
        <p:nvPicPr>
          <p:cNvPr id="7170" name="Picture 2"/>
          <p:cNvPicPr>
            <a:picLocks noChangeAspect="1" noChangeArrowheads="1"/>
          </p:cNvPicPr>
          <p:nvPr/>
        </p:nvPicPr>
        <p:blipFill>
          <a:blip r:embed="rId2" cstate="print"/>
          <a:srcRect/>
          <a:stretch>
            <a:fillRect/>
          </a:stretch>
        </p:blipFill>
        <p:spPr bwMode="auto">
          <a:xfrm>
            <a:off x="1637836" y="1424389"/>
            <a:ext cx="5673626" cy="4097618"/>
          </a:xfrm>
          <a:prstGeom prst="rect">
            <a:avLst/>
          </a:prstGeom>
          <a:noFill/>
          <a:ln w="9525">
            <a:noFill/>
            <a:miter lim="800000"/>
            <a:headEnd/>
            <a:tailEnd/>
          </a:ln>
        </p:spPr>
      </p:pic>
    </p:spTree>
    <p:extLst>
      <p:ext uri="{BB962C8B-B14F-4D97-AF65-F5344CB8AC3E}">
        <p14:creationId xmlns:p14="http://schemas.microsoft.com/office/powerpoint/2010/main" val="217427843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308925" y="798440"/>
            <a:ext cx="8637367" cy="388937"/>
          </a:xfrm>
        </p:spPr>
        <p:txBody>
          <a:bodyPr/>
          <a:lstStyle/>
          <a:p>
            <a:pPr lvl="0"/>
            <a:r>
              <a:rPr lang="en-US" dirty="0">
                <a:sym typeface="Trebuchet MS"/>
              </a:rPr>
              <a:t>Imaging Modes and Doppler (cont.)</a:t>
            </a:r>
            <a:endParaRPr lang="en-US" dirty="0"/>
          </a:p>
        </p:txBody>
      </p:sp>
      <p:sp>
        <p:nvSpPr>
          <p:cNvPr id="5" name="Rectangle 4">
            <a:extLst>
              <a:ext uri="{FF2B5EF4-FFF2-40B4-BE49-F238E27FC236}">
                <a16:creationId xmlns:a16="http://schemas.microsoft.com/office/drawing/2014/main" id="{EC7035E4-7606-4BEA-A6B2-68F4F80348AA}"/>
              </a:ext>
            </a:extLst>
          </p:cNvPr>
          <p:cNvSpPr/>
          <p:nvPr/>
        </p:nvSpPr>
        <p:spPr>
          <a:xfrm>
            <a:off x="444500" y="5430691"/>
            <a:ext cx="8267700" cy="769441"/>
          </a:xfrm>
          <a:prstGeom prst="rect">
            <a:avLst/>
          </a:prstGeom>
        </p:spPr>
        <p:txBody>
          <a:bodyPr wrap="square">
            <a:spAutoFit/>
          </a:bodyPr>
          <a:lstStyle/>
          <a:p>
            <a:pPr algn="l"/>
            <a:r>
              <a:rPr lang="en-US" sz="2200" dirty="0">
                <a:latin typeface="+mn-lt"/>
              </a:rPr>
              <a:t>Duplex imaging. Normal radial artery duplex image shows triphasic spectral waveforms. </a:t>
            </a:r>
          </a:p>
        </p:txBody>
      </p:sp>
      <p:pic>
        <p:nvPicPr>
          <p:cNvPr id="8194" name="Picture 2"/>
          <p:cNvPicPr>
            <a:picLocks noChangeAspect="1" noChangeArrowheads="1"/>
          </p:cNvPicPr>
          <p:nvPr/>
        </p:nvPicPr>
        <p:blipFill>
          <a:blip r:embed="rId2" cstate="print"/>
          <a:srcRect/>
          <a:stretch>
            <a:fillRect/>
          </a:stretch>
        </p:blipFill>
        <p:spPr bwMode="auto">
          <a:xfrm>
            <a:off x="1943100" y="1427244"/>
            <a:ext cx="5173816" cy="4009708"/>
          </a:xfrm>
          <a:prstGeom prst="rect">
            <a:avLst/>
          </a:prstGeom>
          <a:noFill/>
          <a:ln w="9525">
            <a:noFill/>
            <a:miter lim="800000"/>
            <a:headEnd/>
            <a:tailEnd/>
          </a:ln>
        </p:spPr>
      </p:pic>
    </p:spTree>
    <p:extLst>
      <p:ext uri="{BB962C8B-B14F-4D97-AF65-F5344CB8AC3E}">
        <p14:creationId xmlns:p14="http://schemas.microsoft.com/office/powerpoint/2010/main" val="264286683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308925" y="852870"/>
            <a:ext cx="8637367" cy="388937"/>
          </a:xfrm>
        </p:spPr>
        <p:txBody>
          <a:bodyPr/>
          <a:lstStyle/>
          <a:p>
            <a:pPr lvl="0"/>
            <a:r>
              <a:rPr lang="en-US" dirty="0">
                <a:sym typeface="Trebuchet MS"/>
              </a:rPr>
              <a:t>Imaging Modes and Doppler (cont.)</a:t>
            </a:r>
            <a:endParaRPr lang="en-US" dirty="0"/>
          </a:p>
        </p:txBody>
      </p:sp>
      <p:sp>
        <p:nvSpPr>
          <p:cNvPr id="5" name="Rectangle 4">
            <a:extLst>
              <a:ext uri="{FF2B5EF4-FFF2-40B4-BE49-F238E27FC236}">
                <a16:creationId xmlns:a16="http://schemas.microsoft.com/office/drawing/2014/main" id="{EC7035E4-7606-4BEA-A6B2-68F4F80348AA}"/>
              </a:ext>
            </a:extLst>
          </p:cNvPr>
          <p:cNvSpPr/>
          <p:nvPr/>
        </p:nvSpPr>
        <p:spPr>
          <a:xfrm>
            <a:off x="3201235" y="5692346"/>
            <a:ext cx="2443886" cy="430887"/>
          </a:xfrm>
          <a:prstGeom prst="rect">
            <a:avLst/>
          </a:prstGeom>
        </p:spPr>
        <p:txBody>
          <a:bodyPr wrap="square">
            <a:spAutoFit/>
          </a:bodyPr>
          <a:lstStyle/>
          <a:p>
            <a:r>
              <a:rPr lang="en-US" sz="2200" dirty="0">
                <a:latin typeface="+mn-lt"/>
              </a:rPr>
              <a:t> Triplex imaging</a:t>
            </a:r>
          </a:p>
        </p:txBody>
      </p:sp>
      <p:pic>
        <p:nvPicPr>
          <p:cNvPr id="9218" name="Picture 2"/>
          <p:cNvPicPr>
            <a:picLocks noChangeAspect="1" noChangeArrowheads="1"/>
          </p:cNvPicPr>
          <p:nvPr/>
        </p:nvPicPr>
        <p:blipFill>
          <a:blip r:embed="rId2" cstate="print"/>
          <a:srcRect/>
          <a:stretch>
            <a:fillRect/>
          </a:stretch>
        </p:blipFill>
        <p:spPr bwMode="auto">
          <a:xfrm>
            <a:off x="1631723" y="1381113"/>
            <a:ext cx="5807302" cy="4314825"/>
          </a:xfrm>
          <a:prstGeom prst="rect">
            <a:avLst/>
          </a:prstGeom>
          <a:noFill/>
          <a:ln w="9525">
            <a:noFill/>
            <a:miter lim="800000"/>
            <a:headEnd/>
            <a:tailEnd/>
          </a:ln>
        </p:spPr>
      </p:pic>
    </p:spTree>
    <p:extLst>
      <p:ext uri="{BB962C8B-B14F-4D97-AF65-F5344CB8AC3E}">
        <p14:creationId xmlns:p14="http://schemas.microsoft.com/office/powerpoint/2010/main" val="2647383962"/>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308925" y="798440"/>
            <a:ext cx="8637367" cy="388937"/>
          </a:xfrm>
        </p:spPr>
        <p:txBody>
          <a:bodyPr/>
          <a:lstStyle/>
          <a:p>
            <a:pPr lvl="0"/>
            <a:r>
              <a:rPr lang="en-US" dirty="0">
                <a:sym typeface="Trebuchet MS"/>
              </a:rPr>
              <a:t>Imaging Modes and Doppler (cont.)</a:t>
            </a:r>
            <a:endParaRPr lang="en-US" dirty="0"/>
          </a:p>
        </p:txBody>
      </p:sp>
      <p:sp>
        <p:nvSpPr>
          <p:cNvPr id="5" name="Rectangle 4">
            <a:extLst>
              <a:ext uri="{FF2B5EF4-FFF2-40B4-BE49-F238E27FC236}">
                <a16:creationId xmlns:a16="http://schemas.microsoft.com/office/drawing/2014/main" id="{EC7035E4-7606-4BEA-A6B2-68F4F80348AA}"/>
              </a:ext>
            </a:extLst>
          </p:cNvPr>
          <p:cNvSpPr/>
          <p:nvPr/>
        </p:nvSpPr>
        <p:spPr>
          <a:xfrm>
            <a:off x="857250" y="4755171"/>
            <a:ext cx="3105150" cy="461665"/>
          </a:xfrm>
          <a:prstGeom prst="rect">
            <a:avLst/>
          </a:prstGeom>
        </p:spPr>
        <p:txBody>
          <a:bodyPr wrap="square">
            <a:spAutoFit/>
          </a:bodyPr>
          <a:lstStyle/>
          <a:p>
            <a:r>
              <a:rPr lang="en-US" dirty="0"/>
              <a:t> A. Color Doppler</a:t>
            </a:r>
          </a:p>
        </p:txBody>
      </p:sp>
      <p:pic>
        <p:nvPicPr>
          <p:cNvPr id="10242" name="Picture 2"/>
          <p:cNvPicPr>
            <a:picLocks noChangeAspect="1" noChangeArrowheads="1"/>
          </p:cNvPicPr>
          <p:nvPr/>
        </p:nvPicPr>
        <p:blipFill>
          <a:blip r:embed="rId2" cstate="print"/>
          <a:srcRect/>
          <a:stretch>
            <a:fillRect/>
          </a:stretch>
        </p:blipFill>
        <p:spPr bwMode="auto">
          <a:xfrm>
            <a:off x="337804" y="1802933"/>
            <a:ext cx="8500422" cy="3006724"/>
          </a:xfrm>
          <a:prstGeom prst="rect">
            <a:avLst/>
          </a:prstGeom>
          <a:noFill/>
          <a:ln w="9525">
            <a:noFill/>
            <a:miter lim="800000"/>
            <a:headEnd/>
            <a:tailEnd/>
          </a:ln>
        </p:spPr>
      </p:pic>
      <p:sp>
        <p:nvSpPr>
          <p:cNvPr id="6" name="Rectangle 5">
            <a:extLst>
              <a:ext uri="{FF2B5EF4-FFF2-40B4-BE49-F238E27FC236}">
                <a16:creationId xmlns:a16="http://schemas.microsoft.com/office/drawing/2014/main" id="{EC7035E4-7606-4BEA-A6B2-68F4F80348AA}"/>
              </a:ext>
            </a:extLst>
          </p:cNvPr>
          <p:cNvSpPr/>
          <p:nvPr/>
        </p:nvSpPr>
        <p:spPr>
          <a:xfrm>
            <a:off x="5410199" y="4745646"/>
            <a:ext cx="3095625" cy="461665"/>
          </a:xfrm>
          <a:prstGeom prst="rect">
            <a:avLst/>
          </a:prstGeom>
        </p:spPr>
        <p:txBody>
          <a:bodyPr wrap="square">
            <a:spAutoFit/>
          </a:bodyPr>
          <a:lstStyle/>
          <a:p>
            <a:r>
              <a:rPr lang="en-US" dirty="0"/>
              <a:t>B. Power Doppler</a:t>
            </a:r>
          </a:p>
        </p:txBody>
      </p:sp>
    </p:spTree>
    <p:extLst>
      <p:ext uri="{BB962C8B-B14F-4D97-AF65-F5344CB8AC3E}">
        <p14:creationId xmlns:p14="http://schemas.microsoft.com/office/powerpoint/2010/main" val="382032424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308925" y="841984"/>
            <a:ext cx="8637367" cy="388937"/>
          </a:xfrm>
        </p:spPr>
        <p:txBody>
          <a:bodyPr/>
          <a:lstStyle/>
          <a:p>
            <a:r>
              <a:rPr lang="en-US" dirty="0"/>
              <a:t>Chapter Objectives</a:t>
            </a:r>
          </a:p>
        </p:txBody>
      </p:sp>
      <p:sp>
        <p:nvSpPr>
          <p:cNvPr id="13" name="Content Placeholder 12"/>
          <p:cNvSpPr>
            <a:spLocks noGrp="1"/>
          </p:cNvSpPr>
          <p:nvPr>
            <p:ph idx="1"/>
          </p:nvPr>
        </p:nvSpPr>
        <p:spPr>
          <a:xfrm>
            <a:off x="317843" y="1351177"/>
            <a:ext cx="8613775" cy="4762500"/>
          </a:xfrm>
        </p:spPr>
        <p:txBody>
          <a:bodyPr/>
          <a:lstStyle/>
          <a:p>
            <a:pPr lvl="0"/>
            <a:r>
              <a:rPr lang="en-US" dirty="0"/>
              <a:t>Explore the study of sound and the history of acoustics.</a:t>
            </a:r>
          </a:p>
          <a:p>
            <a:pPr lvl="0"/>
            <a:r>
              <a:rPr lang="en-US" dirty="0"/>
              <a:t>Develop an appreciation for those individuals who made contributions to the study of sound.</a:t>
            </a:r>
          </a:p>
          <a:p>
            <a:pPr lvl="0"/>
            <a:r>
              <a:rPr lang="en-US" dirty="0"/>
              <a:t>Provide an overview of the use of ultrasound in medicine.</a:t>
            </a:r>
          </a:p>
          <a:p>
            <a:pPr lvl="0"/>
            <a:r>
              <a:rPr lang="en-US" dirty="0"/>
              <a:t>Analyze the specialties within the sonography profession.</a:t>
            </a:r>
          </a:p>
          <a:p>
            <a:pPr lvl="0"/>
            <a:r>
              <a:rPr lang="en-US" dirty="0"/>
              <a:t>Offer some information regarding current and future applications of ultrasound in medicine.</a:t>
            </a:r>
          </a:p>
        </p:txBody>
      </p:sp>
    </p:spTree>
    <p:extLst>
      <p:ext uri="{BB962C8B-B14F-4D97-AF65-F5344CB8AC3E}">
        <p14:creationId xmlns:p14="http://schemas.microsoft.com/office/powerpoint/2010/main" val="1994102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Shape 68"/>
          <p:cNvSpPr>
            <a:spLocks noGrp="1"/>
          </p:cNvSpPr>
          <p:nvPr>
            <p:ph type="title"/>
          </p:nvPr>
        </p:nvSpPr>
        <p:spPr>
          <a:xfrm>
            <a:off x="308925" y="831098"/>
            <a:ext cx="8637367" cy="388937"/>
          </a:xfrm>
        </p:spPr>
        <p:txBody>
          <a:bodyPr/>
          <a:lstStyle>
            <a:lvl1pPr algn="l" defTabSz="452627">
              <a:defRPr sz="2178"/>
            </a:lvl1pPr>
          </a:lstStyle>
          <a:p>
            <a:pPr lvl="0"/>
            <a:r>
              <a:rPr lang="en-US" sz="2800" dirty="0"/>
              <a:t>Tissue Harmonic Imaging</a:t>
            </a:r>
          </a:p>
        </p:txBody>
      </p:sp>
      <p:sp>
        <p:nvSpPr>
          <p:cNvPr id="69" name="Shape 69"/>
          <p:cNvSpPr>
            <a:spLocks noGrp="1"/>
          </p:cNvSpPr>
          <p:nvPr>
            <p:ph idx="1"/>
          </p:nvPr>
        </p:nvSpPr>
        <p:spPr>
          <a:xfrm>
            <a:off x="317843" y="1340291"/>
            <a:ext cx="8613775" cy="4762500"/>
          </a:xfrm>
        </p:spPr>
        <p:txBody>
          <a:bodyPr/>
          <a:lstStyle/>
          <a:p>
            <a:pPr lvl="0"/>
            <a:r>
              <a:rPr lang="en-US" dirty="0"/>
              <a:t>Harmonics are additional frequencies, other than the transmitted frequency sent into the body, that are generated by differing human body tissues.</a:t>
            </a:r>
          </a:p>
          <a:p>
            <a:pPr lvl="1"/>
            <a:r>
              <a:rPr lang="en-US" dirty="0"/>
              <a:t>These are collected by the transducer and used to create a crisper, higher-resolution image.</a:t>
            </a:r>
          </a:p>
        </p:txBody>
      </p:sp>
      <p:pic>
        <p:nvPicPr>
          <p:cNvPr id="11266" name="Picture 2"/>
          <p:cNvPicPr>
            <a:picLocks noChangeAspect="1" noChangeArrowheads="1"/>
          </p:cNvPicPr>
          <p:nvPr/>
        </p:nvPicPr>
        <p:blipFill>
          <a:blip r:embed="rId2" cstate="print"/>
          <a:srcRect/>
          <a:stretch>
            <a:fillRect/>
          </a:stretch>
        </p:blipFill>
        <p:spPr bwMode="auto">
          <a:xfrm>
            <a:off x="525349" y="3350066"/>
            <a:ext cx="4041889" cy="2647949"/>
          </a:xfrm>
          <a:prstGeom prst="rect">
            <a:avLst/>
          </a:prstGeom>
          <a:noFill/>
          <a:ln w="9525">
            <a:noFill/>
            <a:miter lim="800000"/>
            <a:headEnd/>
            <a:tailEnd/>
          </a:ln>
        </p:spPr>
      </p:pic>
      <p:pic>
        <p:nvPicPr>
          <p:cNvPr id="11267" name="Picture 3"/>
          <p:cNvPicPr>
            <a:picLocks noChangeAspect="1" noChangeArrowheads="1"/>
          </p:cNvPicPr>
          <p:nvPr/>
        </p:nvPicPr>
        <p:blipFill>
          <a:blip r:embed="rId3" cstate="print"/>
          <a:srcRect/>
          <a:stretch>
            <a:fillRect/>
          </a:stretch>
        </p:blipFill>
        <p:spPr bwMode="auto">
          <a:xfrm>
            <a:off x="4680700" y="3350066"/>
            <a:ext cx="4006099" cy="2638425"/>
          </a:xfrm>
          <a:prstGeom prst="rect">
            <a:avLst/>
          </a:prstGeom>
          <a:noFill/>
          <a:ln w="9525">
            <a:noFill/>
            <a:miter lim="800000"/>
            <a:headEnd/>
            <a:tailEnd/>
          </a:ln>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Shape 74"/>
          <p:cNvSpPr>
            <a:spLocks noGrp="1"/>
          </p:cNvSpPr>
          <p:nvPr>
            <p:ph type="title"/>
          </p:nvPr>
        </p:nvSpPr>
        <p:spPr>
          <a:xfrm>
            <a:off x="308925" y="874642"/>
            <a:ext cx="8637367" cy="388937"/>
          </a:xfrm>
        </p:spPr>
        <p:txBody>
          <a:bodyPr/>
          <a:lstStyle>
            <a:lvl1pPr algn="l" defTabSz="452627">
              <a:defRPr sz="2178"/>
            </a:lvl1pPr>
          </a:lstStyle>
          <a:p>
            <a:pPr lvl="0"/>
            <a:r>
              <a:rPr lang="en-US" sz="2800" dirty="0"/>
              <a:t>3D and 4D Technology</a:t>
            </a:r>
          </a:p>
        </p:txBody>
      </p:sp>
      <p:sp>
        <p:nvSpPr>
          <p:cNvPr id="75" name="Shape 75"/>
          <p:cNvSpPr>
            <a:spLocks noGrp="1"/>
          </p:cNvSpPr>
          <p:nvPr>
            <p:ph idx="1"/>
          </p:nvPr>
        </p:nvSpPr>
        <p:spPr>
          <a:xfrm>
            <a:off x="317843" y="1383835"/>
            <a:ext cx="8613775" cy="4762500"/>
          </a:xfrm>
        </p:spPr>
        <p:txBody>
          <a:bodyPr/>
          <a:lstStyle/>
          <a:p>
            <a:pPr lvl="0"/>
            <a:r>
              <a:rPr lang="en-US" sz="1800" dirty="0"/>
              <a:t>3D allows one to see the width, height, and depth of images.</a:t>
            </a:r>
          </a:p>
          <a:p>
            <a:pPr lvl="1"/>
            <a:r>
              <a:rPr lang="en-US" sz="1800" dirty="0"/>
              <a:t>It is useful in obstetrics for clear visualization of the form of the fetal face.</a:t>
            </a:r>
          </a:p>
          <a:p>
            <a:pPr lvl="2"/>
            <a:r>
              <a:rPr lang="en-US" sz="1800" dirty="0"/>
              <a:t>It is also used in breast, vascular, gynecologic, and abdominal sonographic imaging.</a:t>
            </a:r>
          </a:p>
          <a:p>
            <a:pPr lvl="2"/>
            <a:r>
              <a:rPr lang="en-US" sz="1800" dirty="0"/>
              <a:t>The images are made of two 2D images placed next to each other and reconstructed by a computer into a 3D format.</a:t>
            </a:r>
          </a:p>
          <a:p>
            <a:pPr lvl="2"/>
            <a:r>
              <a:rPr lang="en-US" sz="1800" dirty="0"/>
              <a:t>A 3D image can be created through several processes:</a:t>
            </a:r>
          </a:p>
          <a:p>
            <a:pPr lvl="3"/>
            <a:r>
              <a:rPr lang="en-US" sz="1800" dirty="0"/>
              <a:t>Manual movement of the transducer across a specific path</a:t>
            </a:r>
          </a:p>
          <a:p>
            <a:pPr lvl="3"/>
            <a:r>
              <a:rPr lang="en-US" sz="1800" dirty="0"/>
              <a:t>Use of a mechanical 3D transducer</a:t>
            </a:r>
          </a:p>
          <a:p>
            <a:pPr lvl="3"/>
            <a:r>
              <a:rPr lang="en-US" sz="1800" dirty="0"/>
              <a:t>Use of a 2D transducer</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Shape 80"/>
          <p:cNvSpPr>
            <a:spLocks noGrp="1"/>
          </p:cNvSpPr>
          <p:nvPr>
            <p:ph type="title"/>
          </p:nvPr>
        </p:nvSpPr>
        <p:spPr>
          <a:xfrm>
            <a:off x="308925" y="863756"/>
            <a:ext cx="8637367" cy="388937"/>
          </a:xfrm>
        </p:spPr>
        <p:txBody>
          <a:bodyPr/>
          <a:lstStyle>
            <a:lvl1pPr algn="l" defTabSz="452627">
              <a:defRPr sz="2178"/>
            </a:lvl1pPr>
          </a:lstStyle>
          <a:p>
            <a:pPr lvl="0"/>
            <a:r>
              <a:rPr lang="en-US" sz="2800" dirty="0"/>
              <a:t>3D and 4D Technology (cont.)</a:t>
            </a:r>
          </a:p>
        </p:txBody>
      </p:sp>
      <p:sp>
        <p:nvSpPr>
          <p:cNvPr id="81" name="Shape 81"/>
          <p:cNvSpPr>
            <a:spLocks noGrp="1"/>
          </p:cNvSpPr>
          <p:nvPr>
            <p:ph idx="1"/>
          </p:nvPr>
        </p:nvSpPr>
        <p:spPr>
          <a:xfrm>
            <a:off x="317843" y="1372949"/>
            <a:ext cx="8613775" cy="4762500"/>
          </a:xfrm>
        </p:spPr>
        <p:txBody>
          <a:bodyPr/>
          <a:lstStyle/>
          <a:p>
            <a:pPr marL="280670" lvl="0" indent="-280670"/>
            <a:r>
              <a:rPr lang="en-US" sz="2000" b="1" dirty="0"/>
              <a:t>Volumetric imaging </a:t>
            </a:r>
            <a:r>
              <a:rPr lang="en-US" sz="2000" dirty="0"/>
              <a:t>helps address the concern of depending on the skill of the sonographer to acquire diagnostic imaging.</a:t>
            </a:r>
            <a:endParaRPr lang="en-US"/>
          </a:p>
          <a:p>
            <a:pPr marL="861695" lvl="1" indent="-404495"/>
            <a:r>
              <a:rPr lang="en-US" sz="2000" dirty="0"/>
              <a:t>An offline workstation is used to do digital postprocessing of images.</a:t>
            </a:r>
            <a:endParaRPr lang="en-US" sz="2000" dirty="0">
              <a:ea typeface="Verdana"/>
            </a:endParaRPr>
          </a:p>
          <a:p>
            <a:pPr marL="861695" lvl="1" indent="-404495"/>
            <a:r>
              <a:rPr lang="en-US" sz="2000" dirty="0"/>
              <a:t>The sonographer finds a good window and completes just one sweep from lateral to medial.</a:t>
            </a:r>
            <a:endParaRPr lang="en-US" sz="2000" dirty="0">
              <a:ea typeface="Verdana"/>
            </a:endParaRPr>
          </a:p>
          <a:p>
            <a:pPr marL="861695" lvl="1" indent="-404495"/>
            <a:r>
              <a:rPr lang="en-US" sz="2000" dirty="0"/>
              <a:t>A computer recreates 3D images.</a:t>
            </a:r>
            <a:endParaRPr lang="en-US" sz="2000" dirty="0">
              <a:ea typeface="Verdana"/>
            </a:endParaRPr>
          </a:p>
          <a:p>
            <a:pPr marL="280670" lvl="0" indent="-280670"/>
            <a:r>
              <a:rPr lang="en-US" sz="2000" dirty="0"/>
              <a:t>There are some limitations to 3D technology:</a:t>
            </a:r>
            <a:endParaRPr lang="en-US" sz="2000" dirty="0">
              <a:ea typeface="Verdana"/>
            </a:endParaRPr>
          </a:p>
          <a:p>
            <a:pPr marL="861695" lvl="1" indent="-404495"/>
            <a:r>
              <a:rPr lang="en-US" sz="2000" dirty="0"/>
              <a:t>Optimal imaging of the fetal face depends on enough amniotic fluid and favorable fetal positioning.</a:t>
            </a:r>
            <a:endParaRPr lang="en-US" sz="2000" dirty="0">
              <a:ea typeface="Verdana"/>
            </a:endParaRPr>
          </a:p>
          <a:p>
            <a:pPr marL="861695" lvl="1" indent="-404495"/>
            <a:r>
              <a:rPr lang="en-US" sz="2000" dirty="0"/>
              <a:t>For some applications, a 2D image provides enough information for diagnosis; a 3D image simply confirms.</a:t>
            </a:r>
            <a:endParaRPr lang="en-US" sz="2000" dirty="0">
              <a:ea typeface="Verdana"/>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Shape 74"/>
          <p:cNvSpPr>
            <a:spLocks noGrp="1"/>
          </p:cNvSpPr>
          <p:nvPr>
            <p:ph type="title"/>
          </p:nvPr>
        </p:nvSpPr>
        <p:spPr>
          <a:xfrm>
            <a:off x="308925" y="874642"/>
            <a:ext cx="8637367" cy="388937"/>
          </a:xfrm>
        </p:spPr>
        <p:txBody>
          <a:bodyPr/>
          <a:lstStyle>
            <a:lvl1pPr algn="l" defTabSz="452627">
              <a:defRPr sz="2178"/>
            </a:lvl1pPr>
          </a:lstStyle>
          <a:p>
            <a:pPr lvl="0"/>
            <a:r>
              <a:rPr lang="en-US" sz="2800" dirty="0"/>
              <a:t>3D and 4D Technology (cont.)</a:t>
            </a:r>
          </a:p>
        </p:txBody>
      </p:sp>
      <p:pic>
        <p:nvPicPr>
          <p:cNvPr id="12290" name="Picture 2"/>
          <p:cNvPicPr>
            <a:picLocks noChangeAspect="1" noChangeArrowheads="1"/>
          </p:cNvPicPr>
          <p:nvPr/>
        </p:nvPicPr>
        <p:blipFill>
          <a:blip r:embed="rId2" cstate="print"/>
          <a:srcRect/>
          <a:stretch>
            <a:fillRect/>
          </a:stretch>
        </p:blipFill>
        <p:spPr bwMode="auto">
          <a:xfrm>
            <a:off x="2679700" y="1362517"/>
            <a:ext cx="3686175" cy="4739368"/>
          </a:xfrm>
          <a:prstGeom prst="rect">
            <a:avLst/>
          </a:prstGeom>
          <a:noFill/>
          <a:ln w="9525">
            <a:noFill/>
            <a:miter lim="800000"/>
            <a:headEnd/>
            <a:tailEnd/>
          </a:ln>
        </p:spPr>
      </p:pic>
    </p:spTree>
    <p:extLst>
      <p:ext uri="{BB962C8B-B14F-4D97-AF65-F5344CB8AC3E}">
        <p14:creationId xmlns:p14="http://schemas.microsoft.com/office/powerpoint/2010/main" val="3946955141"/>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a:spLocks noGrp="1"/>
          </p:cNvSpPr>
          <p:nvPr>
            <p:ph type="title"/>
          </p:nvPr>
        </p:nvSpPr>
        <p:spPr>
          <a:xfrm>
            <a:off x="308925" y="841984"/>
            <a:ext cx="8637367" cy="388937"/>
          </a:xfrm>
        </p:spPr>
        <p:txBody>
          <a:bodyPr/>
          <a:lstStyle>
            <a:lvl1pPr algn="l" defTabSz="452627">
              <a:defRPr sz="2178"/>
            </a:lvl1pPr>
          </a:lstStyle>
          <a:p>
            <a:pPr lvl="0"/>
            <a:r>
              <a:rPr lang="en-US" sz="2800" dirty="0"/>
              <a:t>3D and 4D Technology (cont.)</a:t>
            </a:r>
          </a:p>
        </p:txBody>
      </p:sp>
      <p:sp>
        <p:nvSpPr>
          <p:cNvPr id="87" name="Shape 87"/>
          <p:cNvSpPr>
            <a:spLocks noGrp="1"/>
          </p:cNvSpPr>
          <p:nvPr>
            <p:ph idx="1"/>
          </p:nvPr>
        </p:nvSpPr>
        <p:spPr>
          <a:xfrm>
            <a:off x="317843" y="1351177"/>
            <a:ext cx="8613775" cy="4762500"/>
          </a:xfrm>
        </p:spPr>
        <p:txBody>
          <a:bodyPr/>
          <a:lstStyle/>
          <a:p>
            <a:pPr lvl="0"/>
            <a:r>
              <a:rPr lang="en-US" dirty="0"/>
              <a:t>4D ultrasound offers real-time images in 3D.</a:t>
            </a:r>
          </a:p>
          <a:p>
            <a:pPr lvl="1"/>
            <a:r>
              <a:rPr lang="en-US" dirty="0"/>
              <a:t>The fourth dimension is time.</a:t>
            </a:r>
          </a:p>
          <a:p>
            <a:pPr lvl="0"/>
            <a:r>
              <a:rPr lang="en-US" dirty="0"/>
              <a:t>The use of the technology is still evolving.</a:t>
            </a:r>
          </a:p>
          <a:p>
            <a:pPr lvl="0"/>
            <a:r>
              <a:rPr lang="en-US" b="1" dirty="0"/>
              <a:t>Keepsake imaging </a:t>
            </a:r>
            <a:r>
              <a:rPr lang="en-US" dirty="0"/>
              <a:t>centers exploit 3D and 4D images for economic and entertainment purposes.</a:t>
            </a:r>
          </a:p>
          <a:p>
            <a:pPr lvl="1"/>
            <a:r>
              <a:rPr lang="en-US" dirty="0"/>
              <a:t>The American Institute of Ultrasound in Medicine’s official statement calls for certified professionals and licenses physicians to maintain appropriate patient care.</a:t>
            </a: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Shape 92"/>
          <p:cNvSpPr>
            <a:spLocks noGrp="1"/>
          </p:cNvSpPr>
          <p:nvPr>
            <p:ph type="title"/>
          </p:nvPr>
        </p:nvSpPr>
        <p:spPr>
          <a:xfrm>
            <a:off x="308925" y="831098"/>
            <a:ext cx="8637367" cy="388937"/>
          </a:xfrm>
        </p:spPr>
        <p:txBody>
          <a:bodyPr/>
          <a:lstStyle>
            <a:lvl1pPr algn="l" defTabSz="452627">
              <a:defRPr sz="2178"/>
            </a:lvl1pPr>
          </a:lstStyle>
          <a:p>
            <a:pPr lvl="0"/>
            <a:r>
              <a:rPr lang="en-US" sz="2800" dirty="0"/>
              <a:t>Specialities in Sonography</a:t>
            </a:r>
          </a:p>
        </p:txBody>
      </p:sp>
      <p:sp>
        <p:nvSpPr>
          <p:cNvPr id="93" name="Shape 93"/>
          <p:cNvSpPr>
            <a:spLocks noGrp="1"/>
          </p:cNvSpPr>
          <p:nvPr>
            <p:ph idx="1"/>
          </p:nvPr>
        </p:nvSpPr>
        <p:spPr>
          <a:xfrm>
            <a:off x="317843" y="1340291"/>
            <a:ext cx="8613775" cy="4762500"/>
          </a:xfrm>
        </p:spPr>
        <p:txBody>
          <a:bodyPr/>
          <a:lstStyle/>
          <a:p>
            <a:pPr lvl="0"/>
            <a:r>
              <a:rPr lang="en-US" sz="1800" b="1" dirty="0"/>
              <a:t>Abdominal Sonography</a:t>
            </a:r>
          </a:p>
          <a:p>
            <a:pPr lvl="1"/>
            <a:r>
              <a:rPr lang="en-US" sz="1800" dirty="0"/>
              <a:t>Abdominal sonographers must appreciate relevant normal abdominal anatomy and pathology of each organ and system within the abdomen and small parts.</a:t>
            </a:r>
          </a:p>
          <a:p>
            <a:pPr lvl="1"/>
            <a:r>
              <a:rPr lang="en-US" sz="1800" dirty="0"/>
              <a:t>Transducer frequency ranges 2 to 5 MHz for general imaging.</a:t>
            </a:r>
          </a:p>
          <a:p>
            <a:pPr lvl="1"/>
            <a:r>
              <a:rPr lang="en-US" sz="1800" dirty="0"/>
              <a:t>CW and PW Doppler are often utilized to assess vascular structures and provide evidence of blood flow within abdominal masses and organs.</a:t>
            </a:r>
          </a:p>
          <a:p>
            <a:pPr lvl="1"/>
            <a:r>
              <a:rPr lang="en-US" sz="1800" dirty="0"/>
              <a:t>Abdominal sonographic imaging includes a wide variety of abdominal structures and can be ordered for numerous reasons.</a:t>
            </a:r>
          </a:p>
          <a:p>
            <a:pPr lvl="1"/>
            <a:r>
              <a:rPr lang="en-US" sz="1800" dirty="0"/>
              <a:t>Abdominal sonographers may assist the physician in invasive procedures or evaluate for renal artery stenosis or assist during endoscopic ultrasound.</a:t>
            </a:r>
          </a:p>
          <a:p>
            <a:pPr lvl="1"/>
            <a:r>
              <a:rPr lang="en-US" sz="1800" dirty="0"/>
              <a:t>Patient prep is typically nothing by mouth for 6+ hours prior.</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308925" y="809326"/>
            <a:ext cx="8637367" cy="388937"/>
          </a:xfrm>
        </p:spPr>
        <p:txBody>
          <a:bodyPr/>
          <a:lstStyle/>
          <a:p>
            <a:pPr lvl="0"/>
            <a:r>
              <a:rPr lang="en-US" dirty="0">
                <a:sym typeface="Trebuchet MS"/>
              </a:rPr>
              <a:t>Specialities in Sonography (cont.)</a:t>
            </a:r>
            <a:endParaRPr lang="en-US" dirty="0"/>
          </a:p>
        </p:txBody>
      </p:sp>
      <p:sp>
        <p:nvSpPr>
          <p:cNvPr id="99" name="Shape 99"/>
          <p:cNvSpPr>
            <a:spLocks noGrp="1"/>
          </p:cNvSpPr>
          <p:nvPr>
            <p:ph idx="1"/>
          </p:nvPr>
        </p:nvSpPr>
        <p:spPr>
          <a:xfrm>
            <a:off x="317843" y="1383835"/>
            <a:ext cx="8613775" cy="4762500"/>
          </a:xfrm>
        </p:spPr>
        <p:txBody>
          <a:bodyPr/>
          <a:lstStyle/>
          <a:p>
            <a:pPr lvl="0"/>
            <a:r>
              <a:rPr lang="en-US" sz="1800" b="1" dirty="0"/>
              <a:t>Abdominal Sonography: Small Parts Sonography</a:t>
            </a:r>
          </a:p>
          <a:p>
            <a:pPr lvl="1"/>
            <a:r>
              <a:rPr lang="en-US" sz="1800" dirty="0"/>
              <a:t>Small parts include the thyroid, scrotum, and prostate gland.</a:t>
            </a:r>
          </a:p>
          <a:p>
            <a:pPr lvl="1"/>
            <a:r>
              <a:rPr lang="en-US" sz="1800" dirty="0"/>
              <a:t>Abdominal sonographers may also:</a:t>
            </a:r>
          </a:p>
          <a:p>
            <a:pPr lvl="2"/>
            <a:r>
              <a:rPr lang="en-US" sz="1800" dirty="0"/>
              <a:t>Perform breast sonography</a:t>
            </a:r>
          </a:p>
          <a:p>
            <a:pPr lvl="2"/>
            <a:r>
              <a:rPr lang="en-US" sz="1800" dirty="0"/>
              <a:t>Evaluate the penis, chest, specific painful joints or tendons, bowels, the abdominal wall for hernias, and palpable masses to confirm evidence of foreign bodies.</a:t>
            </a:r>
          </a:p>
          <a:p>
            <a:pPr lvl="2"/>
            <a:r>
              <a:rPr lang="en-US" sz="1800" dirty="0"/>
              <a:t>Scan any external body part to which both acoustic gel and the transducer can be applied.</a:t>
            </a:r>
          </a:p>
          <a:p>
            <a:pPr lvl="1"/>
            <a:r>
              <a:rPr lang="en-US" sz="1800" dirty="0"/>
              <a:t>The majority of small parts require the use of a linear transducer and, sometimes, the use of an acoustic stand-off device.</a:t>
            </a:r>
          </a:p>
          <a:p>
            <a:pPr lvl="1"/>
            <a:r>
              <a:rPr lang="en-US" sz="1800" dirty="0"/>
              <a:t>Challenges can arise from large patient body habits, bowel gas, surgical bandages, patient preparation, lack of compliance, or intolerance.</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308925" y="863756"/>
            <a:ext cx="8637367" cy="388937"/>
          </a:xfrm>
        </p:spPr>
        <p:txBody>
          <a:bodyPr/>
          <a:lstStyle/>
          <a:p>
            <a:pPr lvl="0"/>
            <a:r>
              <a:rPr lang="en-US" dirty="0">
                <a:sym typeface="Trebuchet MS"/>
              </a:rPr>
              <a:t>Specialities in Sonography (cont.)</a:t>
            </a:r>
            <a:endParaRPr lang="en-US" dirty="0"/>
          </a:p>
        </p:txBody>
      </p:sp>
      <p:sp>
        <p:nvSpPr>
          <p:cNvPr id="105" name="Shape 105"/>
          <p:cNvSpPr>
            <a:spLocks noGrp="1"/>
          </p:cNvSpPr>
          <p:nvPr>
            <p:ph idx="1"/>
          </p:nvPr>
        </p:nvSpPr>
        <p:spPr>
          <a:xfrm>
            <a:off x="317843" y="1372949"/>
            <a:ext cx="8613775" cy="4762500"/>
          </a:xfrm>
        </p:spPr>
        <p:txBody>
          <a:bodyPr/>
          <a:lstStyle/>
          <a:p>
            <a:pPr lvl="0"/>
            <a:r>
              <a:rPr lang="en-US" sz="1800" b="1" dirty="0"/>
              <a:t>Breast Sonography</a:t>
            </a:r>
          </a:p>
          <a:p>
            <a:pPr lvl="1"/>
            <a:r>
              <a:rPr lang="en-US" sz="1800" dirty="0"/>
              <a:t>This is used in conjunction with mammography and physical examination.</a:t>
            </a:r>
          </a:p>
          <a:p>
            <a:pPr lvl="1"/>
            <a:r>
              <a:rPr lang="en-US" sz="1800" dirty="0"/>
              <a:t>Sonography is the initial modality of choice for patients under 30 and those who are pregnant or lactating.</a:t>
            </a:r>
          </a:p>
          <a:p>
            <a:pPr lvl="1"/>
            <a:r>
              <a:rPr lang="en-US" sz="1800" dirty="0"/>
              <a:t>Sonography can differentiate cystic versus solid masses; mammography often cannot.</a:t>
            </a:r>
          </a:p>
          <a:p>
            <a:pPr lvl="1"/>
            <a:r>
              <a:rPr lang="en-US" sz="1800" dirty="0"/>
              <a:t>Other uses include possible breast implant rupture, during needle placement for biopsy, cyst drainage, and radio-frequency ablation.</a:t>
            </a:r>
          </a:p>
          <a:p>
            <a:pPr lvl="1"/>
            <a:r>
              <a:rPr lang="en-US" sz="1800" dirty="0"/>
              <a:t>Breast sonography should be performed with a high-resolution, real-time linear array transducer with a frequency of at least 10 MHz.</a:t>
            </a:r>
          </a:p>
          <a:p>
            <a:pPr lvl="1"/>
            <a:r>
              <a:rPr lang="en-US" sz="1800" dirty="0"/>
              <a:t>A supine-oblique position with the ipsilateral arm raised is often used.</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308925" y="852870"/>
            <a:ext cx="8637367" cy="388937"/>
          </a:xfrm>
        </p:spPr>
        <p:txBody>
          <a:bodyPr/>
          <a:lstStyle/>
          <a:p>
            <a:pPr lvl="0"/>
            <a:r>
              <a:rPr lang="en-US" dirty="0">
                <a:sym typeface="Trebuchet MS"/>
              </a:rPr>
              <a:t>Specialities in Sonography (cont.)</a:t>
            </a:r>
            <a:endParaRPr lang="en-US" dirty="0"/>
          </a:p>
        </p:txBody>
      </p:sp>
      <p:sp>
        <p:nvSpPr>
          <p:cNvPr id="111" name="Shape 111"/>
          <p:cNvSpPr>
            <a:spLocks noGrp="1"/>
          </p:cNvSpPr>
          <p:nvPr>
            <p:ph idx="1"/>
          </p:nvPr>
        </p:nvSpPr>
        <p:spPr>
          <a:xfrm>
            <a:off x="317843" y="1362063"/>
            <a:ext cx="8613775" cy="4762500"/>
          </a:xfrm>
        </p:spPr>
        <p:txBody>
          <a:bodyPr/>
          <a:lstStyle/>
          <a:p>
            <a:pPr lvl="0"/>
            <a:r>
              <a:rPr lang="en-US" sz="2000" b="1" dirty="0"/>
              <a:t>Breast Sonography (cont.)</a:t>
            </a:r>
          </a:p>
          <a:p>
            <a:pPr lvl="1"/>
            <a:r>
              <a:rPr lang="en-US" sz="2000" dirty="0"/>
              <a:t>The breast is visualized like the face of a clock.</a:t>
            </a:r>
          </a:p>
          <a:p>
            <a:pPr lvl="1"/>
            <a:r>
              <a:rPr lang="en-US" sz="2000" dirty="0"/>
              <a:t>Imaging is performed in transverse and longitudinal planes or radial and antiradial planes.</a:t>
            </a:r>
          </a:p>
          <a:p>
            <a:pPr lvl="1"/>
            <a:r>
              <a:rPr lang="en-US" sz="2000" dirty="0"/>
              <a:t>Breast sonographers should have a thorough appreciation of mammography techniques and breast pathology noted on a mammogram.</a:t>
            </a:r>
          </a:p>
          <a:p>
            <a:pPr lvl="1"/>
            <a:r>
              <a:rPr lang="en-US" sz="2000" dirty="0"/>
              <a:t>Interpretation often integrates Breast Imaging Reporting and Data System (BI-RADS).</a:t>
            </a:r>
          </a:p>
          <a:p>
            <a:pPr lvl="1"/>
            <a:r>
              <a:rPr lang="en-US" sz="2000" dirty="0"/>
              <a:t>One of the main concerns is that sonography is highly operator dependent.</a:t>
            </a:r>
          </a:p>
          <a:p>
            <a:pPr lvl="1"/>
            <a:r>
              <a:rPr lang="en-US" sz="2000" dirty="0"/>
              <a:t>Automated whole breast scanners allow for better reproducibility and correlation with other modalities.</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308925" y="863756"/>
            <a:ext cx="8637367" cy="388937"/>
          </a:xfrm>
        </p:spPr>
        <p:txBody>
          <a:bodyPr/>
          <a:lstStyle/>
          <a:p>
            <a:pPr lvl="0"/>
            <a:r>
              <a:rPr lang="en-US" dirty="0">
                <a:sym typeface="Trebuchet MS"/>
              </a:rPr>
              <a:t>Specialities in Sonography (cont.)</a:t>
            </a:r>
            <a:endParaRPr lang="en-US" dirty="0"/>
          </a:p>
        </p:txBody>
      </p:sp>
      <p:sp>
        <p:nvSpPr>
          <p:cNvPr id="117" name="Shape 117"/>
          <p:cNvSpPr>
            <a:spLocks noGrp="1"/>
          </p:cNvSpPr>
          <p:nvPr>
            <p:ph idx="1"/>
          </p:nvPr>
        </p:nvSpPr>
        <p:spPr>
          <a:xfrm>
            <a:off x="317843" y="1372949"/>
            <a:ext cx="8613775" cy="4762500"/>
          </a:xfrm>
        </p:spPr>
        <p:txBody>
          <a:bodyPr/>
          <a:lstStyle/>
          <a:p>
            <a:pPr lvl="0"/>
            <a:r>
              <a:rPr lang="en-US" sz="1700" b="1" dirty="0"/>
              <a:t>Neurosonography and Pediatric Sonography</a:t>
            </a:r>
          </a:p>
          <a:p>
            <a:pPr lvl="1"/>
            <a:r>
              <a:rPr lang="en-US" sz="1700" dirty="0"/>
              <a:t>Neurosonography includes neonatal brain imaging, newborn infant spine imaging, and intraoperative sonography.</a:t>
            </a:r>
          </a:p>
          <a:p>
            <a:pPr lvl="1"/>
            <a:r>
              <a:rPr lang="en-US" sz="1700" dirty="0"/>
              <a:t>Sonography is a portable, high-resolution, economic alternative to other imaging studies.</a:t>
            </a:r>
          </a:p>
          <a:p>
            <a:pPr lvl="1"/>
            <a:r>
              <a:rPr lang="en-US" sz="1700" dirty="0"/>
              <a:t>Images are obtained routinely through the anterior fontanelle.</a:t>
            </a:r>
          </a:p>
          <a:p>
            <a:pPr lvl="1"/>
            <a:r>
              <a:rPr lang="en-US" sz="1700" dirty="0"/>
              <a:t>The infant spine is imaged with a high-frequency linear array transducer with frequency ranges 7 to 10 MHz.</a:t>
            </a:r>
          </a:p>
          <a:p>
            <a:pPr lvl="2"/>
            <a:r>
              <a:rPr lang="en-US" sz="1700" dirty="0"/>
              <a:t>The patient is placed prone.</a:t>
            </a:r>
          </a:p>
          <a:p>
            <a:pPr lvl="1"/>
            <a:r>
              <a:rPr lang="en-US" sz="1700" dirty="0"/>
              <a:t>Infants may be scanned as the result of suspicious intrauterine findings during an obstetric sonogram.</a:t>
            </a:r>
          </a:p>
          <a:p>
            <a:pPr lvl="1"/>
            <a:r>
              <a:rPr lang="en-US" sz="1700" dirty="0"/>
              <a:t>Neurosonography was once a distinct certification, but it has been replaced with certification in pediatric sonography.</a:t>
            </a:r>
          </a:p>
          <a:p>
            <a:pPr lvl="2"/>
            <a:r>
              <a:rPr lang="en-US" sz="1700" dirty="0"/>
              <a:t>Pediatric images follow protocols similar to adult imaging.</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26"/>
          <p:cNvSpPr>
            <a:spLocks noGrp="1"/>
          </p:cNvSpPr>
          <p:nvPr>
            <p:ph type="title"/>
          </p:nvPr>
        </p:nvSpPr>
        <p:spPr>
          <a:xfrm>
            <a:off x="308925" y="852870"/>
            <a:ext cx="8637367" cy="388937"/>
          </a:xfrm>
        </p:spPr>
        <p:txBody>
          <a:bodyPr/>
          <a:lstStyle>
            <a:lvl1pPr algn="l" defTabSz="452627">
              <a:defRPr sz="2178"/>
            </a:lvl1pPr>
          </a:lstStyle>
          <a:p>
            <a:pPr lvl="0"/>
            <a:r>
              <a:rPr lang="en-US" sz="2800" dirty="0"/>
              <a:t>The Study of Sound</a:t>
            </a:r>
          </a:p>
        </p:txBody>
      </p:sp>
      <p:sp>
        <p:nvSpPr>
          <p:cNvPr id="27" name="Shape 27"/>
          <p:cNvSpPr>
            <a:spLocks noGrp="1"/>
          </p:cNvSpPr>
          <p:nvPr>
            <p:ph idx="1"/>
          </p:nvPr>
        </p:nvSpPr>
        <p:spPr>
          <a:xfrm>
            <a:off x="317843" y="1383835"/>
            <a:ext cx="8613775" cy="4762500"/>
          </a:xfrm>
        </p:spPr>
        <p:txBody>
          <a:bodyPr/>
          <a:lstStyle/>
          <a:p>
            <a:pPr marL="280670" lvl="0" indent="-280670"/>
            <a:r>
              <a:rPr lang="en-US" sz="1800" dirty="0"/>
              <a:t>Sound is a form of energy that is produced when a vibrating source causes molecules within a </a:t>
            </a:r>
            <a:r>
              <a:rPr lang="en-US" sz="1800" b="1" dirty="0"/>
              <a:t>medium</a:t>
            </a:r>
            <a:r>
              <a:rPr lang="en-US" sz="1800" dirty="0"/>
              <a:t> to move back and forth.</a:t>
            </a:r>
            <a:endParaRPr lang="en-US"/>
          </a:p>
          <a:p>
            <a:pPr marL="861695" lvl="1" indent="-404495"/>
            <a:r>
              <a:rPr lang="en-US" sz="1800" dirty="0"/>
              <a:t>The back-and-forth motion allows waves of sound energy to travel.</a:t>
            </a:r>
            <a:endParaRPr lang="en-US" sz="1800" dirty="0">
              <a:ea typeface="Verdana"/>
            </a:endParaRPr>
          </a:p>
          <a:p>
            <a:pPr marL="1204595" lvl="2"/>
            <a:r>
              <a:rPr lang="en-US" sz="1800" dirty="0"/>
              <a:t>The human body is made of different mediums that allow sound to propagate.</a:t>
            </a:r>
            <a:endParaRPr lang="en-US" sz="1800" dirty="0">
              <a:ea typeface="Verdana"/>
            </a:endParaRPr>
          </a:p>
          <a:p>
            <a:pPr marL="861695" lvl="1" indent="-404495"/>
            <a:r>
              <a:rPr lang="en-US" sz="1800" dirty="0"/>
              <a:t>The scientific study of sound is referred to as </a:t>
            </a:r>
            <a:r>
              <a:rPr lang="en-US" sz="1800" b="1" dirty="0"/>
              <a:t>acoustics</a:t>
            </a:r>
            <a:r>
              <a:rPr lang="en-US" sz="1800" dirty="0"/>
              <a:t>.</a:t>
            </a:r>
            <a:endParaRPr lang="en-US" sz="1800" dirty="0">
              <a:ea typeface="Verdana"/>
            </a:endParaRPr>
          </a:p>
          <a:p>
            <a:pPr marL="280670" lvl="0" indent="-280670"/>
            <a:r>
              <a:rPr lang="en-US" sz="1800" dirty="0"/>
              <a:t>Boethius identified the </a:t>
            </a:r>
            <a:r>
              <a:rPr lang="en-US" sz="1800" b="1" dirty="0"/>
              <a:t>pebble theory</a:t>
            </a:r>
            <a:r>
              <a:rPr lang="en-US" sz="1800" dirty="0"/>
              <a:t>, which visualizes sound waves traveling like the waves created by a pebble dropped in water.</a:t>
            </a:r>
            <a:endParaRPr lang="en-US" sz="1800" dirty="0">
              <a:ea typeface="Verdana"/>
            </a:endParaRPr>
          </a:p>
          <a:p>
            <a:pPr marL="280670" indent="-280670"/>
            <a:r>
              <a:rPr lang="en-US" sz="1800" dirty="0"/>
              <a:t>Leonardo da Vinci also assumed the sound traveled in waves, identified that angle of reflection = angle of incidence.</a:t>
            </a:r>
            <a:endParaRPr lang="en-US" sz="1800" dirty="0">
              <a:ea typeface="Verdana"/>
            </a:endParaRPr>
          </a:p>
          <a:p>
            <a:pPr marL="280670" lvl="0" indent="-280670"/>
            <a:r>
              <a:rPr lang="en-US" sz="1800" dirty="0"/>
              <a:t>Robert Boyle recognized there must be a medium through which sound can travel in order for it to propagate.</a:t>
            </a:r>
            <a:endParaRPr lang="en-US" sz="1800" dirty="0">
              <a:ea typeface="Verdana"/>
            </a:endParaRPr>
          </a:p>
          <a:p>
            <a:pPr marL="861695" lvl="1" indent="-404495"/>
            <a:r>
              <a:rPr lang="en-US" sz="1800" dirty="0"/>
              <a:t>His research laid the groundwork for the use of </a:t>
            </a:r>
            <a:r>
              <a:rPr lang="en-US" sz="1800" b="1" dirty="0"/>
              <a:t>coupling gel</a:t>
            </a:r>
            <a:r>
              <a:rPr lang="en-US" sz="1800" dirty="0"/>
              <a:t>.</a:t>
            </a:r>
            <a:endParaRPr lang="en-US" sz="1800" dirty="0">
              <a:ea typeface="Verdana"/>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308925" y="852870"/>
            <a:ext cx="8637367" cy="388937"/>
          </a:xfrm>
        </p:spPr>
        <p:txBody>
          <a:bodyPr/>
          <a:lstStyle/>
          <a:p>
            <a:pPr lvl="0"/>
            <a:r>
              <a:rPr lang="en-US" dirty="0">
                <a:sym typeface="Trebuchet MS"/>
              </a:rPr>
              <a:t>Specialities in Sonography (cont.)</a:t>
            </a:r>
            <a:endParaRPr lang="en-US" dirty="0"/>
          </a:p>
        </p:txBody>
      </p:sp>
      <p:sp>
        <p:nvSpPr>
          <p:cNvPr id="123" name="Shape 123"/>
          <p:cNvSpPr>
            <a:spLocks noGrp="1"/>
          </p:cNvSpPr>
          <p:nvPr>
            <p:ph sz="half" idx="1"/>
          </p:nvPr>
        </p:nvSpPr>
        <p:spPr>
          <a:xfrm>
            <a:off x="330200" y="1355259"/>
            <a:ext cx="4013200" cy="4740729"/>
          </a:xfrm>
        </p:spPr>
        <p:txBody>
          <a:bodyPr/>
          <a:lstStyle/>
          <a:p>
            <a:pPr lvl="0"/>
            <a:r>
              <a:rPr lang="en-US" b="1" dirty="0"/>
              <a:t>Musculoskeletal Sonography</a:t>
            </a:r>
          </a:p>
          <a:p>
            <a:pPr lvl="1"/>
            <a:r>
              <a:rPr lang="en-US" dirty="0"/>
              <a:t>This includes evaluation of the shoulder, wrist, knee, and any other joints, tendons, and muscles of the extremities.</a:t>
            </a:r>
          </a:p>
          <a:p>
            <a:pPr lvl="1"/>
            <a:r>
              <a:rPr lang="en-US" dirty="0"/>
              <a:t>The search for foreign bodies may also be a requirement.</a:t>
            </a:r>
          </a:p>
        </p:txBody>
      </p:sp>
      <p:pic>
        <p:nvPicPr>
          <p:cNvPr id="13314" name="Picture 2"/>
          <p:cNvPicPr>
            <a:picLocks noChangeAspect="1" noChangeArrowheads="1"/>
          </p:cNvPicPr>
          <p:nvPr/>
        </p:nvPicPr>
        <p:blipFill>
          <a:blip r:embed="rId2" cstate="print"/>
          <a:srcRect/>
          <a:stretch>
            <a:fillRect/>
          </a:stretch>
        </p:blipFill>
        <p:spPr bwMode="auto">
          <a:xfrm>
            <a:off x="4413261" y="1543038"/>
            <a:ext cx="4512572" cy="3552825"/>
          </a:xfrm>
          <a:prstGeom prst="rect">
            <a:avLst/>
          </a:prstGeom>
          <a:noFill/>
          <a:ln w="9525">
            <a:noFill/>
            <a:miter lim="800000"/>
            <a:headEnd/>
            <a:tailEnd/>
          </a:ln>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08925" y="841984"/>
            <a:ext cx="8637367" cy="388937"/>
          </a:xfrm>
        </p:spPr>
        <p:txBody>
          <a:bodyPr/>
          <a:lstStyle/>
          <a:p>
            <a:pPr lvl="0"/>
            <a:r>
              <a:rPr lang="en-US" dirty="0">
                <a:sym typeface="Trebuchet MS"/>
              </a:rPr>
              <a:t>Specialities in Sonography (cont.)</a:t>
            </a:r>
            <a:endParaRPr lang="en-US" dirty="0"/>
          </a:p>
        </p:txBody>
      </p:sp>
      <p:sp>
        <p:nvSpPr>
          <p:cNvPr id="129" name="Shape 129"/>
          <p:cNvSpPr>
            <a:spLocks noGrp="1"/>
          </p:cNvSpPr>
          <p:nvPr>
            <p:ph idx="1"/>
          </p:nvPr>
        </p:nvSpPr>
        <p:spPr>
          <a:xfrm>
            <a:off x="317843" y="1351177"/>
            <a:ext cx="8613775" cy="4762500"/>
          </a:xfrm>
        </p:spPr>
        <p:txBody>
          <a:bodyPr/>
          <a:lstStyle/>
          <a:p>
            <a:pPr lvl="0"/>
            <a:r>
              <a:rPr lang="en-US" sz="1800" b="1" dirty="0"/>
              <a:t>Gynecologic Sonography</a:t>
            </a:r>
          </a:p>
          <a:p>
            <a:pPr lvl="1"/>
            <a:r>
              <a:rPr lang="en-US" sz="1800" dirty="0"/>
              <a:t>Patient preparation includes filling the urinary bladder.</a:t>
            </a:r>
          </a:p>
          <a:p>
            <a:pPr lvl="2"/>
            <a:r>
              <a:rPr lang="en-US" sz="1800" dirty="0"/>
              <a:t>This provides an acoustic window for visualizing the uterus, ovaries, and other structures in the adnexa.</a:t>
            </a:r>
          </a:p>
          <a:p>
            <a:pPr lvl="1"/>
            <a:r>
              <a:rPr lang="en-US" sz="1800" dirty="0"/>
              <a:t>Transabdominal sonography employs a transducer 3.5+ MHz.</a:t>
            </a:r>
          </a:p>
          <a:p>
            <a:pPr lvl="1"/>
            <a:r>
              <a:rPr lang="en-US" sz="1800" dirty="0"/>
              <a:t>Transvaginal sonography employs a transducer 5+ MHz.</a:t>
            </a:r>
          </a:p>
          <a:p>
            <a:pPr lvl="1"/>
            <a:r>
              <a:rPr lang="en-US" sz="1800" dirty="0"/>
              <a:t>Transvaginal sonography has several advantages:</a:t>
            </a:r>
          </a:p>
          <a:p>
            <a:pPr lvl="2"/>
            <a:r>
              <a:rPr lang="en-US" sz="1800" dirty="0"/>
              <a:t>Better resolution of organs and structures in large patients</a:t>
            </a:r>
          </a:p>
          <a:p>
            <a:pPr lvl="2"/>
            <a:r>
              <a:rPr lang="en-US" sz="1800" dirty="0"/>
              <a:t>Does not require a distended bladder</a:t>
            </a:r>
          </a:p>
          <a:p>
            <a:pPr lvl="1"/>
            <a:r>
              <a:rPr lang="en-US" sz="1800" dirty="0"/>
              <a:t>Saline infusion sonohysterography allows clear visualization of the endometrial lining and uterine cavity.</a:t>
            </a:r>
          </a:p>
          <a:p>
            <a:pPr lvl="2"/>
            <a:r>
              <a:rPr lang="en-US" sz="1800" dirty="0"/>
              <a:t>Sterile saline is injected with a catheter; the sonogram is performed during the procedure.</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308925" y="863756"/>
            <a:ext cx="8637367" cy="388937"/>
          </a:xfrm>
        </p:spPr>
        <p:txBody>
          <a:bodyPr/>
          <a:lstStyle/>
          <a:p>
            <a:pPr lvl="0"/>
            <a:r>
              <a:rPr lang="en-US" dirty="0">
                <a:sym typeface="Trebuchet MS"/>
              </a:rPr>
              <a:t>Specialities in Sonography (cont.)</a:t>
            </a:r>
            <a:endParaRPr lang="en-US" dirty="0"/>
          </a:p>
        </p:txBody>
      </p:sp>
      <p:sp>
        <p:nvSpPr>
          <p:cNvPr id="135" name="Shape 135"/>
          <p:cNvSpPr>
            <a:spLocks noGrp="1"/>
          </p:cNvSpPr>
          <p:nvPr>
            <p:ph idx="1"/>
          </p:nvPr>
        </p:nvSpPr>
        <p:spPr>
          <a:xfrm>
            <a:off x="308551" y="1372949"/>
            <a:ext cx="8065507" cy="4762500"/>
          </a:xfrm>
        </p:spPr>
        <p:txBody>
          <a:bodyPr/>
          <a:lstStyle/>
          <a:p>
            <a:pPr lvl="0"/>
            <a:r>
              <a:rPr lang="en-US" b="1" dirty="0"/>
              <a:t>Gynecologic Sonography (cont.)</a:t>
            </a:r>
          </a:p>
          <a:p>
            <a:pPr lvl="1"/>
            <a:r>
              <a:rPr lang="en-US" dirty="0"/>
              <a:t>The ability to assess the endometrium and ovaries has made significant impact on assisted reproductive therapy and fertility treatment.</a:t>
            </a:r>
          </a:p>
          <a:p>
            <a:pPr lvl="1"/>
            <a:r>
              <a:rPr lang="en-US" dirty="0"/>
              <a:t>Use in postmenopausal women is helpful in assessing bleeding.</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08925" y="841984"/>
            <a:ext cx="8637367" cy="388937"/>
          </a:xfrm>
        </p:spPr>
        <p:txBody>
          <a:bodyPr/>
          <a:lstStyle/>
          <a:p>
            <a:pPr lvl="0"/>
            <a:r>
              <a:rPr lang="en-US" dirty="0">
                <a:sym typeface="Trebuchet MS"/>
              </a:rPr>
              <a:t>Specialities in Sonography (cont.)</a:t>
            </a:r>
            <a:endParaRPr lang="en-US" dirty="0"/>
          </a:p>
        </p:txBody>
      </p:sp>
      <p:sp>
        <p:nvSpPr>
          <p:cNvPr id="141" name="Shape 141"/>
          <p:cNvSpPr>
            <a:spLocks noGrp="1"/>
          </p:cNvSpPr>
          <p:nvPr>
            <p:ph idx="1"/>
          </p:nvPr>
        </p:nvSpPr>
        <p:spPr>
          <a:xfrm>
            <a:off x="317843" y="1351177"/>
            <a:ext cx="8613775" cy="4762500"/>
          </a:xfrm>
        </p:spPr>
        <p:txBody>
          <a:bodyPr/>
          <a:lstStyle/>
          <a:p>
            <a:pPr lvl="0"/>
            <a:r>
              <a:rPr lang="en-US" sz="1700" b="1" dirty="0"/>
              <a:t>Obstetric Sonography</a:t>
            </a:r>
          </a:p>
          <a:p>
            <a:pPr lvl="1"/>
            <a:r>
              <a:rPr lang="en-US" sz="1700" dirty="0"/>
              <a:t>This is one of the most established and recognizable applications of ultrasound in medicine.</a:t>
            </a:r>
          </a:p>
          <a:p>
            <a:pPr lvl="1"/>
            <a:r>
              <a:rPr lang="en-US" sz="1700" dirty="0"/>
              <a:t>Sonographers practicing obstetrics must be familiar with fetal abnormalities and maternal complications.</a:t>
            </a:r>
          </a:p>
          <a:p>
            <a:pPr lvl="1"/>
            <a:r>
              <a:rPr lang="en-US" sz="1700" dirty="0"/>
              <a:t>There are several stages when a sonogram may be required:</a:t>
            </a:r>
          </a:p>
          <a:p>
            <a:pPr lvl="2"/>
            <a:r>
              <a:rPr lang="en-US" sz="1700" dirty="0"/>
              <a:t>In the first trimester:</a:t>
            </a:r>
          </a:p>
          <a:p>
            <a:pPr lvl="3"/>
            <a:r>
              <a:rPr lang="en-US" sz="1700" dirty="0"/>
              <a:t>To confirm intrauterine pregnancy</a:t>
            </a:r>
          </a:p>
          <a:p>
            <a:pPr lvl="3"/>
            <a:r>
              <a:rPr lang="en-US" sz="1700" dirty="0"/>
              <a:t>For vaginal bleeding</a:t>
            </a:r>
          </a:p>
          <a:p>
            <a:pPr lvl="3"/>
            <a:r>
              <a:rPr lang="en-US" sz="1700" dirty="0"/>
              <a:t>If an ectopic pregnancy is suspected</a:t>
            </a:r>
          </a:p>
          <a:p>
            <a:pPr lvl="3"/>
            <a:r>
              <a:rPr lang="en-US" sz="1700" dirty="0"/>
              <a:t>For screening secondary to high-risk clinical history findings</a:t>
            </a:r>
          </a:p>
          <a:p>
            <a:pPr lvl="3"/>
            <a:r>
              <a:rPr lang="en-US" sz="1700" dirty="0"/>
              <a:t>Routine assessment of maternal and fetal anatomy</a:t>
            </a:r>
          </a:p>
          <a:p>
            <a:pPr lvl="3"/>
            <a:r>
              <a:rPr lang="en-US" sz="1700" dirty="0"/>
              <a:t>Screening for genetic complications</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308925" y="841984"/>
            <a:ext cx="8637367" cy="388937"/>
          </a:xfrm>
        </p:spPr>
        <p:txBody>
          <a:bodyPr/>
          <a:lstStyle/>
          <a:p>
            <a:pPr lvl="0"/>
            <a:r>
              <a:rPr lang="en-US" dirty="0">
                <a:sym typeface="Trebuchet MS"/>
              </a:rPr>
              <a:t>Specialities in Sonography (cont.)</a:t>
            </a:r>
            <a:endParaRPr lang="en-US" dirty="0"/>
          </a:p>
        </p:txBody>
      </p:sp>
      <p:sp>
        <p:nvSpPr>
          <p:cNvPr id="147" name="Shape 147"/>
          <p:cNvSpPr>
            <a:spLocks noGrp="1"/>
          </p:cNvSpPr>
          <p:nvPr>
            <p:ph idx="1"/>
          </p:nvPr>
        </p:nvSpPr>
        <p:spPr>
          <a:xfrm>
            <a:off x="317843" y="1351177"/>
            <a:ext cx="8613775" cy="4762500"/>
          </a:xfrm>
        </p:spPr>
        <p:txBody>
          <a:bodyPr/>
          <a:lstStyle/>
          <a:p>
            <a:pPr lvl="0"/>
            <a:r>
              <a:rPr lang="en-US" sz="1800" b="1" dirty="0"/>
              <a:t>Obstetric Sonography (cont.)</a:t>
            </a:r>
          </a:p>
          <a:p>
            <a:pPr lvl="1"/>
            <a:r>
              <a:rPr lang="en-US" sz="1800" dirty="0"/>
              <a:t>In the second and third trimesters:</a:t>
            </a:r>
          </a:p>
          <a:p>
            <a:pPr lvl="2"/>
            <a:r>
              <a:rPr lang="en-US" sz="1800" dirty="0"/>
              <a:t>Routine and detailed anatomic survey</a:t>
            </a:r>
          </a:p>
          <a:p>
            <a:pPr lvl="1"/>
            <a:r>
              <a:rPr lang="en-US" sz="1800" dirty="0"/>
              <a:t>Obstetric sonographers may assist with interventional perinatal procedures, including:</a:t>
            </a:r>
          </a:p>
          <a:p>
            <a:pPr lvl="2"/>
            <a:r>
              <a:rPr lang="en-US" sz="1800" dirty="0"/>
              <a:t>Amniocentesis</a:t>
            </a:r>
          </a:p>
          <a:p>
            <a:pPr lvl="2"/>
            <a:r>
              <a:rPr lang="en-US" sz="1800" dirty="0"/>
              <a:t>Chorionic villus sampling</a:t>
            </a:r>
          </a:p>
          <a:p>
            <a:pPr lvl="2"/>
            <a:r>
              <a:rPr lang="en-US" sz="1800" dirty="0"/>
              <a:t>Cordocentesis</a:t>
            </a:r>
          </a:p>
          <a:p>
            <a:pPr lvl="0"/>
            <a:r>
              <a:rPr lang="en-US" sz="1800" b="1" dirty="0"/>
              <a:t>Fetal Echocardiography</a:t>
            </a:r>
          </a:p>
          <a:p>
            <a:pPr lvl="1"/>
            <a:r>
              <a:rPr lang="en-US" sz="1800" dirty="0"/>
              <a:t>This branch of obstetric sonography specializes in the fetal heart.</a:t>
            </a:r>
          </a:p>
          <a:p>
            <a:pPr lvl="1"/>
            <a:r>
              <a:rPr lang="en-US" sz="1800" dirty="0"/>
              <a:t>If a parent has a family history of congenital heart defects or if routine sonogram is suspicious, fetal echocardiogram is performed.</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08925" y="852870"/>
            <a:ext cx="8637367" cy="388937"/>
          </a:xfrm>
        </p:spPr>
        <p:txBody>
          <a:bodyPr/>
          <a:lstStyle/>
          <a:p>
            <a:pPr lvl="0"/>
            <a:r>
              <a:rPr lang="en-US" dirty="0">
                <a:sym typeface="Trebuchet MS"/>
              </a:rPr>
              <a:t>Specialities in Sonography (cont.)</a:t>
            </a:r>
            <a:endParaRPr lang="en-US" dirty="0"/>
          </a:p>
        </p:txBody>
      </p:sp>
      <p:sp>
        <p:nvSpPr>
          <p:cNvPr id="153" name="Shape 153"/>
          <p:cNvSpPr>
            <a:spLocks noGrp="1"/>
          </p:cNvSpPr>
          <p:nvPr>
            <p:ph sz="half" idx="1"/>
          </p:nvPr>
        </p:nvSpPr>
        <p:spPr>
          <a:xfrm>
            <a:off x="330200" y="1355259"/>
            <a:ext cx="4053793" cy="4740729"/>
          </a:xfrm>
        </p:spPr>
        <p:txBody>
          <a:bodyPr/>
          <a:lstStyle/>
          <a:p>
            <a:pPr lvl="0"/>
            <a:r>
              <a:rPr lang="en-US" sz="1600" b="1" dirty="0"/>
              <a:t>Vascular Sonography</a:t>
            </a:r>
          </a:p>
          <a:p>
            <a:pPr lvl="1"/>
            <a:r>
              <a:rPr lang="en-US" sz="1600" dirty="0"/>
              <a:t>The sonographer examines the arterial and venous systems of the arms and legs, the intracranial and extracranial blood vessels, and abdominal vasculature.</a:t>
            </a:r>
          </a:p>
          <a:p>
            <a:pPr lvl="1"/>
            <a:r>
              <a:rPr lang="en-US" sz="1600" dirty="0"/>
              <a:t>Many studies are performed with standard equipment and a 5- to 7-MHz linear transducer.</a:t>
            </a:r>
          </a:p>
          <a:p>
            <a:pPr lvl="1"/>
            <a:r>
              <a:rPr lang="en-US" sz="1600" dirty="0"/>
              <a:t>Studies are often performed with a combination of PW spectral and color Doppler.</a:t>
            </a:r>
          </a:p>
          <a:p>
            <a:pPr lvl="2"/>
            <a:r>
              <a:rPr lang="en-US" sz="1600" dirty="0"/>
              <a:t>Angle correction is crucial.</a:t>
            </a:r>
          </a:p>
          <a:p>
            <a:pPr lvl="1"/>
            <a:r>
              <a:rPr lang="en-US" sz="1600" dirty="0"/>
              <a:t>Vascular sonography may be direct or indirect.</a:t>
            </a:r>
          </a:p>
        </p:txBody>
      </p:sp>
      <p:pic>
        <p:nvPicPr>
          <p:cNvPr id="14338" name="Picture 2"/>
          <p:cNvPicPr>
            <a:picLocks noChangeAspect="1" noChangeArrowheads="1"/>
          </p:cNvPicPr>
          <p:nvPr/>
        </p:nvPicPr>
        <p:blipFill>
          <a:blip r:embed="rId2" cstate="print"/>
          <a:srcRect/>
          <a:stretch>
            <a:fillRect/>
          </a:stretch>
        </p:blipFill>
        <p:spPr bwMode="auto">
          <a:xfrm>
            <a:off x="4407663" y="1559595"/>
            <a:ext cx="4633788" cy="3283811"/>
          </a:xfrm>
          <a:prstGeom prst="rect">
            <a:avLst/>
          </a:prstGeom>
          <a:noFill/>
          <a:ln w="9525">
            <a:noFill/>
            <a:miter lim="800000"/>
            <a:headEnd/>
            <a:tailEnd/>
          </a:ln>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308925" y="831098"/>
            <a:ext cx="8637367" cy="388937"/>
          </a:xfrm>
        </p:spPr>
        <p:txBody>
          <a:bodyPr/>
          <a:lstStyle/>
          <a:p>
            <a:pPr lvl="0"/>
            <a:r>
              <a:rPr lang="en-US" dirty="0">
                <a:sym typeface="Trebuchet MS"/>
              </a:rPr>
              <a:t>Specialities in Sonography (cont.)</a:t>
            </a:r>
            <a:endParaRPr lang="en-US" dirty="0"/>
          </a:p>
        </p:txBody>
      </p:sp>
      <p:sp>
        <p:nvSpPr>
          <p:cNvPr id="159" name="Shape 159"/>
          <p:cNvSpPr>
            <a:spLocks noGrp="1"/>
          </p:cNvSpPr>
          <p:nvPr>
            <p:ph idx="1"/>
          </p:nvPr>
        </p:nvSpPr>
        <p:spPr>
          <a:xfrm>
            <a:off x="317843" y="1340291"/>
            <a:ext cx="8613775" cy="4762500"/>
          </a:xfrm>
        </p:spPr>
        <p:txBody>
          <a:bodyPr/>
          <a:lstStyle/>
          <a:p>
            <a:pPr lvl="0"/>
            <a:r>
              <a:rPr lang="en-US" sz="2000" b="1" dirty="0"/>
              <a:t>Echocardiography</a:t>
            </a:r>
          </a:p>
          <a:p>
            <a:pPr lvl="1"/>
            <a:r>
              <a:rPr lang="en-US" sz="2000" dirty="0"/>
              <a:t>The cardiac sonographer or echocardiography examines and assesses the anatomical structures of the heart as well as its hemodynamics.</a:t>
            </a:r>
          </a:p>
          <a:p>
            <a:pPr lvl="1"/>
            <a:r>
              <a:rPr lang="en-US" sz="2000" dirty="0"/>
              <a:t>The sonographer uses real-time 2D imaging, M-mode, and Doppler echocardiography.</a:t>
            </a:r>
          </a:p>
          <a:p>
            <a:pPr lvl="1"/>
            <a:r>
              <a:rPr lang="en-US" sz="2000" dirty="0"/>
              <a:t>The most common test is a transthoracic echocardiogram.</a:t>
            </a:r>
          </a:p>
          <a:p>
            <a:pPr lvl="2"/>
            <a:r>
              <a:rPr lang="en-US" sz="2000" dirty="0"/>
              <a:t>Typically, low-frequency array transducers are used.</a:t>
            </a:r>
          </a:p>
          <a:p>
            <a:pPr lvl="2"/>
            <a:r>
              <a:rPr lang="en-US" sz="2000" dirty="0"/>
              <a:t>The patient is typically in the left lateral decubitus position. The left arm is raised above the patient’s head.</a:t>
            </a:r>
          </a:p>
          <a:p>
            <a:pPr lvl="2"/>
            <a:r>
              <a:rPr lang="en-US" sz="2000" dirty="0"/>
              <a:t>Several breathing techniques are employed to enhance visualization of the heart and reduce lung movement.</a:t>
            </a: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308925" y="820212"/>
            <a:ext cx="8637367" cy="388937"/>
          </a:xfrm>
        </p:spPr>
        <p:txBody>
          <a:bodyPr/>
          <a:lstStyle/>
          <a:p>
            <a:pPr lvl="0"/>
            <a:r>
              <a:rPr lang="en-US" dirty="0">
                <a:sym typeface="Trebuchet MS"/>
              </a:rPr>
              <a:t>Specialities in Sonography (cont.)</a:t>
            </a:r>
            <a:endParaRPr lang="en-US" dirty="0"/>
          </a:p>
        </p:txBody>
      </p:sp>
      <p:sp>
        <p:nvSpPr>
          <p:cNvPr id="165" name="Shape 165"/>
          <p:cNvSpPr>
            <a:spLocks noGrp="1"/>
          </p:cNvSpPr>
          <p:nvPr>
            <p:ph idx="1"/>
          </p:nvPr>
        </p:nvSpPr>
        <p:spPr>
          <a:xfrm>
            <a:off x="317843" y="1329405"/>
            <a:ext cx="8613775" cy="4762500"/>
          </a:xfrm>
        </p:spPr>
        <p:txBody>
          <a:bodyPr/>
          <a:lstStyle/>
          <a:p>
            <a:pPr marL="280670" lvl="0" indent="-280670"/>
            <a:r>
              <a:rPr lang="en-US" sz="1800" b="1" dirty="0"/>
              <a:t>Echocardiography (cont.)</a:t>
            </a:r>
            <a:endParaRPr lang="en-US"/>
          </a:p>
          <a:p>
            <a:pPr marL="861695" lvl="1" indent="-404495"/>
            <a:r>
              <a:rPr lang="en-US" sz="1800" dirty="0"/>
              <a:t>A stress echocardiogram assesses how the heart functions with exertion.</a:t>
            </a:r>
            <a:endParaRPr lang="en-US" sz="1800" dirty="0">
              <a:ea typeface="Verdana"/>
            </a:endParaRPr>
          </a:p>
          <a:p>
            <a:pPr marL="1204595" lvl="2"/>
            <a:r>
              <a:rPr lang="en-US" sz="1800" dirty="0"/>
              <a:t>This may be combined with exercise or may be done pharmacologically.</a:t>
            </a:r>
            <a:endParaRPr lang="en-US" sz="1800" dirty="0">
              <a:ea typeface="Verdana"/>
            </a:endParaRPr>
          </a:p>
          <a:p>
            <a:pPr lvl="3"/>
            <a:r>
              <a:rPr lang="en-US" sz="1800" dirty="0"/>
              <a:t>A pharmacologic stress echocardiogram uses drugs to increase blood flow to the heart, mimicking exercise.</a:t>
            </a:r>
          </a:p>
          <a:p>
            <a:pPr marL="861695" lvl="1" indent="-404495"/>
            <a:r>
              <a:rPr lang="en-US" sz="1800" dirty="0"/>
              <a:t>A transesophageal echocardiogram is an invasive procedure.</a:t>
            </a:r>
            <a:endParaRPr lang="en-US" sz="1800" dirty="0">
              <a:ea typeface="Verdana"/>
            </a:endParaRPr>
          </a:p>
          <a:p>
            <a:pPr marL="1204595" lvl="2"/>
            <a:r>
              <a:rPr lang="en-US" sz="1800" dirty="0"/>
              <a:t>Sedation must be </a:t>
            </a:r>
            <a:r>
              <a:rPr lang="en-US" sz="1800"/>
              <a:t>utilized,</a:t>
            </a:r>
            <a:r>
              <a:rPr lang="en-US" sz="1800" dirty="0"/>
              <a:t> and the patient may require full anesthesia.</a:t>
            </a:r>
            <a:endParaRPr lang="en-US" sz="1800" dirty="0">
              <a:ea typeface="Verdana"/>
            </a:endParaRPr>
          </a:p>
          <a:p>
            <a:pPr marL="1204595" lvl="2"/>
            <a:r>
              <a:rPr lang="en-US" sz="1800" dirty="0"/>
              <a:t>Many TEE transducers utilize 5 MHz of frequency.</a:t>
            </a:r>
            <a:endParaRPr lang="en-US" sz="1800" dirty="0">
              <a:ea typeface="Verdana"/>
            </a:endParaRPr>
          </a:p>
          <a:p>
            <a:pPr marL="861695" lvl="1" indent="-404495"/>
            <a:r>
              <a:rPr lang="en-US" sz="1800" dirty="0"/>
              <a:t>Pediatric echocardiography is similar to adult, but patient movement is a special challenge. Sedation may be required.</a:t>
            </a:r>
            <a:endParaRPr lang="en-US" sz="1800" dirty="0">
              <a:ea typeface="Verdana"/>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a:spLocks noGrp="1"/>
          </p:cNvSpPr>
          <p:nvPr>
            <p:ph type="title"/>
          </p:nvPr>
        </p:nvSpPr>
        <p:spPr>
          <a:xfrm>
            <a:off x="308925" y="435688"/>
            <a:ext cx="8637367" cy="775597"/>
          </a:xfrm>
        </p:spPr>
        <p:txBody>
          <a:bodyPr/>
          <a:lstStyle>
            <a:lvl1pPr algn="l" defTabSz="452627">
              <a:defRPr sz="2178"/>
            </a:lvl1pPr>
          </a:lstStyle>
          <a:p>
            <a:pPr lvl="0"/>
            <a:r>
              <a:rPr lang="en-US" sz="2800" dirty="0"/>
              <a:t>Additional Technologies and Future Applications</a:t>
            </a:r>
          </a:p>
        </p:txBody>
      </p:sp>
      <p:sp>
        <p:nvSpPr>
          <p:cNvPr id="171" name="Shape 171"/>
          <p:cNvSpPr>
            <a:spLocks noGrp="1"/>
          </p:cNvSpPr>
          <p:nvPr>
            <p:ph idx="1"/>
          </p:nvPr>
        </p:nvSpPr>
        <p:spPr>
          <a:xfrm>
            <a:off x="317843" y="1433643"/>
            <a:ext cx="8613775" cy="4582059"/>
          </a:xfrm>
        </p:spPr>
        <p:txBody>
          <a:bodyPr/>
          <a:lstStyle/>
          <a:p>
            <a:pPr lvl="0"/>
            <a:r>
              <a:rPr lang="en-US" sz="1800" dirty="0"/>
              <a:t>Therapeutic ultrasound is used to increase blood supply to certain areas by heating the tissue to reduce healing time.</a:t>
            </a:r>
          </a:p>
          <a:p>
            <a:pPr lvl="0"/>
            <a:r>
              <a:rPr lang="en-US" sz="1800" dirty="0"/>
              <a:t>High-intensity focused ultrasound destroys tissues such as fibroids or tumors.</a:t>
            </a:r>
          </a:p>
          <a:p>
            <a:pPr lvl="0"/>
            <a:r>
              <a:rPr lang="en-US" sz="1800" dirty="0"/>
              <a:t>Contrast-enhanced ultrasound enhances the echogenicity of vessels and improves border recognition.</a:t>
            </a:r>
          </a:p>
          <a:p>
            <a:pPr lvl="0"/>
            <a:r>
              <a:rPr lang="en-US" sz="1800" dirty="0"/>
              <a:t>Ultrasound-guided brachytherapy uses ultrasound guidance to treat cancers with radioactive material.</a:t>
            </a:r>
          </a:p>
          <a:p>
            <a:pPr lvl="0"/>
            <a:r>
              <a:rPr lang="en-US" sz="1800" dirty="0"/>
              <a:t>Ultrasound elastography evaluates a mass based on stiffness to predict if the mass is malignant or benign.</a:t>
            </a:r>
          </a:p>
          <a:p>
            <a:pPr lvl="0"/>
            <a:r>
              <a:rPr lang="en-US" sz="1800" dirty="0"/>
              <a:t>Fusion imaging allows the ultrasound machine to communicate with the PACS system to call up previous MRI or CT scans.</a:t>
            </a:r>
          </a:p>
          <a:p>
            <a:pPr lvl="0"/>
            <a:r>
              <a:rPr lang="en-US" sz="1800" dirty="0"/>
              <a:t>Intravascular ultrasound uses a miniature probe to scan the circulatory system.</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a:spLocks noGrp="1"/>
          </p:cNvSpPr>
          <p:nvPr>
            <p:ph type="title"/>
          </p:nvPr>
        </p:nvSpPr>
        <p:spPr>
          <a:xfrm>
            <a:off x="308925" y="392144"/>
            <a:ext cx="8637367" cy="775597"/>
          </a:xfrm>
        </p:spPr>
        <p:txBody>
          <a:bodyPr/>
          <a:lstStyle>
            <a:lvl1pPr algn="l" defTabSz="452627">
              <a:defRPr sz="2178"/>
            </a:lvl1pPr>
          </a:lstStyle>
          <a:p>
            <a:pPr lvl="0"/>
            <a:r>
              <a:rPr lang="en-US" sz="2800" dirty="0"/>
              <a:t>Additional Technologies and Future Applications (cont.)</a:t>
            </a:r>
          </a:p>
        </p:txBody>
      </p:sp>
      <p:sp>
        <p:nvSpPr>
          <p:cNvPr id="10" name="TextBox 9">
            <a:extLst>
              <a:ext uri="{FF2B5EF4-FFF2-40B4-BE49-F238E27FC236}">
                <a16:creationId xmlns:a16="http://schemas.microsoft.com/office/drawing/2014/main" id="{298C2079-7DF8-46D9-B149-3B20DB8018C4}"/>
              </a:ext>
            </a:extLst>
          </p:cNvPr>
          <p:cNvSpPr txBox="1"/>
          <p:nvPr/>
        </p:nvSpPr>
        <p:spPr>
          <a:xfrm>
            <a:off x="5726885" y="3687531"/>
            <a:ext cx="160020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Calibri"/>
                <a:cs typeface="Calibri"/>
                <a:sym typeface="Calibri"/>
              </a:rPr>
              <a:t>Elastography</a:t>
            </a:r>
          </a:p>
        </p:txBody>
      </p:sp>
      <p:sp>
        <p:nvSpPr>
          <p:cNvPr id="11" name="TextBox 10">
            <a:extLst>
              <a:ext uri="{FF2B5EF4-FFF2-40B4-BE49-F238E27FC236}">
                <a16:creationId xmlns:a16="http://schemas.microsoft.com/office/drawing/2014/main" id="{247E818C-1140-49C0-A539-7DFFE1661968}"/>
              </a:ext>
            </a:extLst>
          </p:cNvPr>
          <p:cNvSpPr txBox="1"/>
          <p:nvPr/>
        </p:nvSpPr>
        <p:spPr>
          <a:xfrm>
            <a:off x="2301876" y="5645657"/>
            <a:ext cx="187959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Calibri"/>
                <a:cs typeface="Calibri"/>
                <a:sym typeface="Calibri"/>
              </a:rPr>
              <a:t>Fusion imaging</a:t>
            </a:r>
          </a:p>
        </p:txBody>
      </p:sp>
      <p:sp>
        <p:nvSpPr>
          <p:cNvPr id="12" name="TextBox 11">
            <a:extLst>
              <a:ext uri="{FF2B5EF4-FFF2-40B4-BE49-F238E27FC236}">
                <a16:creationId xmlns:a16="http://schemas.microsoft.com/office/drawing/2014/main" id="{684F744A-3D16-4010-AA8E-B7756C5A7A85}"/>
              </a:ext>
            </a:extLst>
          </p:cNvPr>
          <p:cNvSpPr txBox="1"/>
          <p:nvPr/>
        </p:nvSpPr>
        <p:spPr>
          <a:xfrm>
            <a:off x="771525" y="4756407"/>
            <a:ext cx="2495816"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Calibri"/>
                <a:cs typeface="Calibri"/>
                <a:sym typeface="Calibri"/>
              </a:rPr>
              <a:t>Contrast sonography</a:t>
            </a:r>
          </a:p>
        </p:txBody>
      </p:sp>
      <p:pic>
        <p:nvPicPr>
          <p:cNvPr id="15362" name="Picture 2"/>
          <p:cNvPicPr>
            <a:picLocks noChangeAspect="1" noChangeArrowheads="1"/>
          </p:cNvPicPr>
          <p:nvPr/>
        </p:nvPicPr>
        <p:blipFill>
          <a:blip r:embed="rId2" cstate="print"/>
          <a:srcRect/>
          <a:stretch>
            <a:fillRect/>
          </a:stretch>
        </p:blipFill>
        <p:spPr bwMode="auto">
          <a:xfrm>
            <a:off x="236753" y="2068282"/>
            <a:ext cx="3535147" cy="2619375"/>
          </a:xfrm>
          <a:prstGeom prst="rect">
            <a:avLst/>
          </a:prstGeom>
          <a:noFill/>
          <a:ln w="9525">
            <a:noFill/>
            <a:miter lim="800000"/>
            <a:headEnd/>
            <a:tailEnd/>
          </a:ln>
        </p:spPr>
      </p:pic>
      <p:pic>
        <p:nvPicPr>
          <p:cNvPr id="15363" name="Picture 3"/>
          <p:cNvPicPr>
            <a:picLocks noChangeAspect="1" noChangeArrowheads="1"/>
          </p:cNvPicPr>
          <p:nvPr/>
        </p:nvPicPr>
        <p:blipFill>
          <a:blip r:embed="rId3" cstate="print"/>
          <a:srcRect/>
          <a:stretch>
            <a:fillRect/>
          </a:stretch>
        </p:blipFill>
        <p:spPr bwMode="auto">
          <a:xfrm>
            <a:off x="4420927" y="1553932"/>
            <a:ext cx="4550036" cy="2228849"/>
          </a:xfrm>
          <a:prstGeom prst="rect">
            <a:avLst/>
          </a:prstGeom>
          <a:noFill/>
          <a:ln w="9525">
            <a:noFill/>
            <a:miter lim="800000"/>
            <a:headEnd/>
            <a:tailEnd/>
          </a:ln>
        </p:spPr>
      </p:pic>
      <p:pic>
        <p:nvPicPr>
          <p:cNvPr id="15364" name="Picture 4"/>
          <p:cNvPicPr>
            <a:picLocks noChangeAspect="1" noChangeArrowheads="1"/>
          </p:cNvPicPr>
          <p:nvPr/>
        </p:nvPicPr>
        <p:blipFill>
          <a:blip r:embed="rId4" cstate="print"/>
          <a:srcRect/>
          <a:stretch>
            <a:fillRect/>
          </a:stretch>
        </p:blipFill>
        <p:spPr bwMode="auto">
          <a:xfrm>
            <a:off x="4224337" y="4140336"/>
            <a:ext cx="4754563" cy="2309445"/>
          </a:xfrm>
          <a:prstGeom prst="rect">
            <a:avLst/>
          </a:prstGeom>
          <a:noFill/>
          <a:ln w="9525">
            <a:noFill/>
            <a:miter lim="800000"/>
            <a:headEnd/>
            <a:tailEnd/>
          </a:ln>
        </p:spPr>
      </p:pic>
    </p:spTree>
    <p:extLst>
      <p:ext uri="{BB962C8B-B14F-4D97-AF65-F5344CB8AC3E}">
        <p14:creationId xmlns:p14="http://schemas.microsoft.com/office/powerpoint/2010/main" val="162723361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8925" y="841984"/>
            <a:ext cx="8637367" cy="388937"/>
          </a:xfrm>
        </p:spPr>
        <p:txBody>
          <a:bodyPr/>
          <a:lstStyle/>
          <a:p>
            <a:pPr lvl="0"/>
            <a:r>
              <a:rPr lang="en-US" dirty="0">
                <a:sym typeface="Trebuchet MS"/>
              </a:rPr>
              <a:t>The Study of Sound (cont.)</a:t>
            </a:r>
            <a:endParaRPr lang="en-US" dirty="0"/>
          </a:p>
        </p:txBody>
      </p:sp>
      <p:sp>
        <p:nvSpPr>
          <p:cNvPr id="33" name="Shape 33"/>
          <p:cNvSpPr>
            <a:spLocks noGrp="1"/>
          </p:cNvSpPr>
          <p:nvPr>
            <p:ph idx="1"/>
          </p:nvPr>
        </p:nvSpPr>
        <p:spPr>
          <a:xfrm>
            <a:off x="317843" y="1351177"/>
            <a:ext cx="8613775" cy="4762500"/>
          </a:xfrm>
        </p:spPr>
        <p:txBody>
          <a:bodyPr/>
          <a:lstStyle/>
          <a:p>
            <a:pPr lvl="0"/>
            <a:r>
              <a:rPr lang="en-US" dirty="0"/>
              <a:t>Abbe Lazzaro Spallanzani, the “father of ultrasound,” studied how bats use sound waves to detect their victims and to guide their flight.</a:t>
            </a:r>
          </a:p>
          <a:p>
            <a:pPr lvl="1"/>
            <a:r>
              <a:rPr lang="en-US" dirty="0"/>
              <a:t>By recalling this, we can recognize how the ultrasound transmitter utilizes the pulse-echo technique.</a:t>
            </a:r>
          </a:p>
          <a:p>
            <a:pPr lvl="0"/>
            <a:r>
              <a:rPr lang="en-US" dirty="0"/>
              <a:t>Christian Johann Doppler discovered that the pitch of a sound wave varies if the source of the sound was moving (the </a:t>
            </a:r>
            <a:r>
              <a:rPr lang="en-US" b="1" dirty="0"/>
              <a:t>Doppler effect</a:t>
            </a:r>
            <a:r>
              <a:rPr lang="en-US" dirty="0"/>
              <a:t>).</a:t>
            </a:r>
          </a:p>
        </p:txBody>
      </p:sp>
    </p:spTree>
    <p:extLst>
      <p:ext uri="{BB962C8B-B14F-4D97-AF65-F5344CB8AC3E}">
        <p14:creationId xmlns:p14="http://schemas.microsoft.com/office/powerpoint/2010/main" val="742087892"/>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308925" y="833234"/>
            <a:ext cx="8637367" cy="388937"/>
          </a:xfrm>
        </p:spPr>
        <p:txBody>
          <a:bodyPr/>
          <a:lstStyle/>
          <a:p>
            <a:pPr lvl="0"/>
            <a:r>
              <a:rPr lang="en-US" dirty="0">
                <a:sym typeface="Trebuchet MS"/>
              </a:rPr>
              <a:t>Additional Technologies and Future Applications (cont.)</a:t>
            </a:r>
            <a:endParaRPr lang="en-US" dirty="0"/>
          </a:p>
        </p:txBody>
      </p:sp>
      <p:sp>
        <p:nvSpPr>
          <p:cNvPr id="177" name="Shape 177"/>
          <p:cNvSpPr>
            <a:spLocks noGrp="1"/>
          </p:cNvSpPr>
          <p:nvPr>
            <p:ph sz="half" idx="1"/>
          </p:nvPr>
        </p:nvSpPr>
        <p:spPr>
          <a:xfrm>
            <a:off x="330200" y="1379214"/>
            <a:ext cx="4230688" cy="4553484"/>
          </a:xfrm>
        </p:spPr>
        <p:txBody>
          <a:bodyPr/>
          <a:lstStyle/>
          <a:p>
            <a:pPr marL="280670" lvl="0" indent="-280670"/>
            <a:r>
              <a:rPr lang="en-US" sz="1800" dirty="0"/>
              <a:t>Automated ultrasound is steered by a computer system.</a:t>
            </a:r>
            <a:endParaRPr lang="en-US"/>
          </a:p>
          <a:p>
            <a:pPr marL="280670" lvl="0" indent="-280670"/>
            <a:r>
              <a:rPr lang="en-US" sz="1800" dirty="0"/>
              <a:t>Focused assessment with sonography for trauma offers the emergency room physician a quick and sensitive method of diagnosing abdominal trauma.</a:t>
            </a:r>
            <a:endParaRPr lang="en-US" sz="1800" dirty="0">
              <a:ea typeface="Verdana"/>
            </a:endParaRPr>
          </a:p>
          <a:p>
            <a:pPr marL="280670" lvl="0" indent="-280670"/>
            <a:r>
              <a:rPr lang="en-US" sz="1800" dirty="0"/>
              <a:t>Miniaturization of equipment has led to higher-definition monitors and smaller computer system housing.</a:t>
            </a:r>
            <a:endParaRPr lang="en-US" sz="1800" dirty="0">
              <a:ea typeface="Verdana"/>
            </a:endParaRPr>
          </a:p>
          <a:p>
            <a:pPr marL="280670" lvl="0" indent="-280670"/>
            <a:r>
              <a:rPr lang="en-US" sz="1800" dirty="0"/>
              <a:t>Wireless technology allows the transducer to communicate with the ultrasound machine without a cord getting in the way.</a:t>
            </a:r>
            <a:endParaRPr lang="en-US" sz="1800" dirty="0">
              <a:ea typeface="Verdana"/>
            </a:endParaRPr>
          </a:p>
        </p:txBody>
      </p:sp>
      <p:pic>
        <p:nvPicPr>
          <p:cNvPr id="16386" name="Picture 2"/>
          <p:cNvPicPr>
            <a:picLocks noChangeAspect="1" noChangeArrowheads="1"/>
          </p:cNvPicPr>
          <p:nvPr/>
        </p:nvPicPr>
        <p:blipFill>
          <a:blip r:embed="rId2" cstate="print"/>
          <a:srcRect/>
          <a:stretch>
            <a:fillRect/>
          </a:stretch>
        </p:blipFill>
        <p:spPr bwMode="auto">
          <a:xfrm>
            <a:off x="4611365" y="1563898"/>
            <a:ext cx="4443735" cy="3549650"/>
          </a:xfrm>
          <a:prstGeom prst="rect">
            <a:avLst/>
          </a:prstGeom>
          <a:noFill/>
          <a:ln w="9525">
            <a:noFill/>
            <a:miter lim="800000"/>
            <a:headEnd/>
            <a:tailEnd/>
          </a:ln>
        </p:spPr>
      </p:pic>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308925" y="787548"/>
            <a:ext cx="8637367" cy="388937"/>
          </a:xfrm>
        </p:spPr>
        <p:txBody>
          <a:bodyPr/>
          <a:lstStyle/>
          <a:p>
            <a:pPr lvl="0"/>
            <a:r>
              <a:rPr lang="en-US" dirty="0">
                <a:sym typeface="Trebuchet MS"/>
              </a:rPr>
              <a:t>Additional Technologies and Future Applications (cont.)</a:t>
            </a:r>
            <a:endParaRPr lang="en-US" dirty="0"/>
          </a:p>
        </p:txBody>
      </p:sp>
      <p:sp>
        <p:nvSpPr>
          <p:cNvPr id="177" name="Shape 177"/>
          <p:cNvSpPr>
            <a:spLocks noGrp="1"/>
          </p:cNvSpPr>
          <p:nvPr>
            <p:ph sz="half" idx="1"/>
          </p:nvPr>
        </p:nvSpPr>
        <p:spPr>
          <a:xfrm>
            <a:off x="330200" y="2114550"/>
            <a:ext cx="4230688" cy="4438650"/>
          </a:xfrm>
        </p:spPr>
        <p:txBody>
          <a:bodyPr/>
          <a:lstStyle/>
          <a:p>
            <a:pPr lvl="0"/>
            <a:r>
              <a:rPr lang="en-US" dirty="0"/>
              <a:t>MicroFlow Imaging from Philips</a:t>
            </a:r>
          </a:p>
          <a:p>
            <a:pPr lvl="0"/>
            <a:r>
              <a:rPr lang="en-US" dirty="0"/>
              <a:t>xMATRIX transducer from Philips</a:t>
            </a:r>
          </a:p>
        </p:txBody>
      </p:sp>
      <p:pic>
        <p:nvPicPr>
          <p:cNvPr id="1026" name="Picture 2"/>
          <p:cNvPicPr>
            <a:picLocks noChangeAspect="1" noChangeArrowheads="1"/>
          </p:cNvPicPr>
          <p:nvPr/>
        </p:nvPicPr>
        <p:blipFill>
          <a:blip r:embed="rId2" cstate="print"/>
          <a:srcRect/>
          <a:stretch>
            <a:fillRect/>
          </a:stretch>
        </p:blipFill>
        <p:spPr bwMode="auto">
          <a:xfrm>
            <a:off x="4827514" y="1809750"/>
            <a:ext cx="3878336" cy="2181225"/>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2791118" y="4143376"/>
            <a:ext cx="6210007" cy="2262188"/>
          </a:xfrm>
          <a:prstGeom prst="rect">
            <a:avLst/>
          </a:prstGeom>
          <a:noFill/>
          <a:ln w="9525">
            <a:noFill/>
            <a:miter lim="800000"/>
            <a:headEnd/>
            <a:tailEnd/>
          </a:ln>
        </p:spPr>
      </p:pic>
    </p:spTree>
    <p:extLst>
      <p:ext uri="{BB962C8B-B14F-4D97-AF65-F5344CB8AC3E}">
        <p14:creationId xmlns:p14="http://schemas.microsoft.com/office/powerpoint/2010/main" val="998703325"/>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308925" y="798440"/>
            <a:ext cx="8637367" cy="388937"/>
          </a:xfrm>
        </p:spPr>
        <p:txBody>
          <a:bodyPr/>
          <a:lstStyle/>
          <a:p>
            <a:pPr lvl="0"/>
            <a:r>
              <a:rPr lang="en-US" dirty="0">
                <a:sym typeface="Trebuchet MS"/>
              </a:rPr>
              <a:t>Summary</a:t>
            </a:r>
            <a:endParaRPr lang="en-US" dirty="0"/>
          </a:p>
        </p:txBody>
      </p:sp>
      <p:sp>
        <p:nvSpPr>
          <p:cNvPr id="177" name="Shape 177"/>
          <p:cNvSpPr>
            <a:spLocks noGrp="1"/>
          </p:cNvSpPr>
          <p:nvPr>
            <p:ph idx="1"/>
          </p:nvPr>
        </p:nvSpPr>
        <p:spPr>
          <a:xfrm>
            <a:off x="317843" y="1307633"/>
            <a:ext cx="8613775" cy="4762500"/>
          </a:xfrm>
        </p:spPr>
        <p:txBody>
          <a:bodyPr/>
          <a:lstStyle/>
          <a:p>
            <a:pPr lvl="0"/>
            <a:r>
              <a:rPr lang="en-US" dirty="0"/>
              <a:t>This chapter is just a starting point for you to begin your studies.</a:t>
            </a:r>
          </a:p>
          <a:p>
            <a:pPr lvl="0"/>
            <a:r>
              <a:rPr lang="en-US" dirty="0"/>
              <a:t>It should be apparent from the reading that our profession is constantly growing.</a:t>
            </a:r>
          </a:p>
          <a:p>
            <a:pPr lvl="0"/>
            <a:r>
              <a:rPr lang="en-US" dirty="0"/>
              <a:t>One vital role of the sonographer is to maintain a thorough knowledge base regarding the sonography profession.</a:t>
            </a:r>
          </a:p>
          <a:p>
            <a:pPr lvl="0"/>
            <a:r>
              <a:rPr lang="en-US" dirty="0"/>
              <a:t>Knowing that the medical uses of ultrasound are constantly evolving should provide you with both enthusiasm about your opportunities going forward and reassurance that you have chosen a wise career path.</a:t>
            </a:r>
          </a:p>
        </p:txBody>
      </p:sp>
    </p:spTree>
    <p:extLst>
      <p:ext uri="{BB962C8B-B14F-4D97-AF65-F5344CB8AC3E}">
        <p14:creationId xmlns:p14="http://schemas.microsoft.com/office/powerpoint/2010/main" val="208185497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308925" y="863756"/>
            <a:ext cx="8637367" cy="388937"/>
          </a:xfrm>
        </p:spPr>
        <p:txBody>
          <a:bodyPr/>
          <a:lstStyle/>
          <a:p>
            <a:pPr lvl="0"/>
            <a:r>
              <a:rPr lang="en-US" dirty="0">
                <a:sym typeface="Trebuchet MS"/>
              </a:rPr>
              <a:t>The Study of Sound (cont.)</a:t>
            </a:r>
            <a:endParaRPr lang="en-US" dirty="0"/>
          </a:p>
        </p:txBody>
      </p:sp>
      <p:sp>
        <p:nvSpPr>
          <p:cNvPr id="33" name="Shape 33"/>
          <p:cNvSpPr>
            <a:spLocks noGrp="1"/>
          </p:cNvSpPr>
          <p:nvPr>
            <p:ph sz="half" idx="1"/>
          </p:nvPr>
        </p:nvSpPr>
        <p:spPr>
          <a:xfrm>
            <a:off x="330200" y="1366145"/>
            <a:ext cx="4045247" cy="4740729"/>
          </a:xfrm>
        </p:spPr>
        <p:txBody>
          <a:bodyPr/>
          <a:lstStyle/>
          <a:p>
            <a:pPr marL="280670" indent="-280670"/>
            <a:r>
              <a:rPr lang="en-US" sz="1600" b="1" dirty="0"/>
              <a:t>A.</a:t>
            </a:r>
            <a:r>
              <a:rPr lang="en-US" sz="1600" dirty="0"/>
              <a:t> The transmitted Doppler sound beam (Ft) encounters red blood cells (RBCs) moving toward the transducer within the blood vessel. The ultrasound instruments detect and measure the frequency (Fr) of the returning Doppler signal, confirming the presence of blood flow and the direction in which the blood is traveling. </a:t>
            </a:r>
            <a:endParaRPr lang="en-US"/>
          </a:p>
          <a:p>
            <a:pPr marL="280670" indent="-280670"/>
            <a:r>
              <a:rPr lang="en-US" sz="1600" b="1" dirty="0"/>
              <a:t>B.</a:t>
            </a:r>
            <a:r>
              <a:rPr lang="en-US" sz="1600" dirty="0"/>
              <a:t> Illustration of the Doppler effect where the frequency of sound increases when object moves toward the boy and decreases when object recedes away from the girl.</a:t>
            </a:r>
            <a:endParaRPr lang="en-US">
              <a:ea typeface="Verdana"/>
            </a:endParaRPr>
          </a:p>
        </p:txBody>
      </p:sp>
      <p:pic>
        <p:nvPicPr>
          <p:cNvPr id="1026" name="Picture 2"/>
          <p:cNvPicPr>
            <a:picLocks noChangeAspect="1" noChangeArrowheads="1"/>
          </p:cNvPicPr>
          <p:nvPr/>
        </p:nvPicPr>
        <p:blipFill>
          <a:blip r:embed="rId2" cstate="print"/>
          <a:srcRect/>
          <a:stretch>
            <a:fillRect/>
          </a:stretch>
        </p:blipFill>
        <p:spPr bwMode="auto">
          <a:xfrm>
            <a:off x="4945274" y="1314109"/>
            <a:ext cx="3444678" cy="2686436"/>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4436572" y="4048762"/>
            <a:ext cx="4570695" cy="2000561"/>
          </a:xfrm>
          <a:prstGeom prst="rect">
            <a:avLst/>
          </a:prstGeom>
          <a:noFill/>
          <a:ln w="9525">
            <a:noFill/>
            <a:miter lim="800000"/>
            <a:headEnd/>
            <a:tailEnd/>
          </a:ln>
        </p:spPr>
      </p:pic>
    </p:spTree>
    <p:extLst>
      <p:ext uri="{BB962C8B-B14F-4D97-AF65-F5344CB8AC3E}">
        <p14:creationId xmlns:p14="http://schemas.microsoft.com/office/powerpoint/2010/main" val="2827912188"/>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08925" y="809326"/>
            <a:ext cx="8637367" cy="388937"/>
          </a:xfrm>
        </p:spPr>
        <p:txBody>
          <a:bodyPr/>
          <a:lstStyle/>
          <a:p>
            <a:pPr lvl="0"/>
            <a:r>
              <a:rPr lang="en-US" dirty="0">
                <a:sym typeface="Trebuchet MS"/>
              </a:rPr>
              <a:t>The Study of Sound (cont.)</a:t>
            </a:r>
            <a:endParaRPr lang="en-US" dirty="0"/>
          </a:p>
        </p:txBody>
      </p:sp>
      <p:sp>
        <p:nvSpPr>
          <p:cNvPr id="33" name="Shape 33"/>
          <p:cNvSpPr>
            <a:spLocks noGrp="1"/>
          </p:cNvSpPr>
          <p:nvPr>
            <p:ph sz="half" idx="1"/>
          </p:nvPr>
        </p:nvSpPr>
        <p:spPr>
          <a:xfrm>
            <a:off x="330200" y="1311715"/>
            <a:ext cx="3993972" cy="4740729"/>
          </a:xfrm>
        </p:spPr>
        <p:txBody>
          <a:bodyPr/>
          <a:lstStyle/>
          <a:p>
            <a:pPr lvl="0"/>
            <a:r>
              <a:rPr lang="en-US" sz="2000" dirty="0"/>
              <a:t>The Currie brothers recognized the </a:t>
            </a:r>
            <a:r>
              <a:rPr lang="en-US" sz="2000" b="1" dirty="0"/>
              <a:t>piezoelectric effect</a:t>
            </a:r>
            <a:r>
              <a:rPr lang="en-US" sz="2000" dirty="0"/>
              <a:t>.</a:t>
            </a:r>
          </a:p>
          <a:p>
            <a:pPr lvl="1"/>
            <a:r>
              <a:rPr lang="en-US" sz="2000" dirty="0"/>
              <a:t>This is the process whereby a material, such as a crystal or element within an ultrasound transducer, generates electricity and changes shape with application of pressure.</a:t>
            </a:r>
          </a:p>
          <a:p>
            <a:pPr lvl="2"/>
            <a:r>
              <a:rPr lang="en-US" sz="2000" dirty="0"/>
              <a:t>The crystals in the transducer produce ultrasound waves.</a:t>
            </a:r>
          </a:p>
        </p:txBody>
      </p:sp>
      <p:pic>
        <p:nvPicPr>
          <p:cNvPr id="2050" name="Picture 2"/>
          <p:cNvPicPr>
            <a:picLocks noChangeAspect="1" noChangeArrowheads="1"/>
          </p:cNvPicPr>
          <p:nvPr/>
        </p:nvPicPr>
        <p:blipFill>
          <a:blip r:embed="rId2" cstate="print"/>
          <a:srcRect/>
          <a:stretch>
            <a:fillRect/>
          </a:stretch>
        </p:blipFill>
        <p:spPr bwMode="auto">
          <a:xfrm>
            <a:off x="4342438" y="1592965"/>
            <a:ext cx="4629074" cy="3538670"/>
          </a:xfrm>
          <a:prstGeom prst="rect">
            <a:avLst/>
          </a:prstGeom>
          <a:noFill/>
          <a:ln w="9525">
            <a:noFill/>
            <a:miter lim="800000"/>
            <a:headEnd/>
            <a:tailEnd/>
          </a:ln>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hape 38"/>
          <p:cNvSpPr>
            <a:spLocks noGrp="1"/>
          </p:cNvSpPr>
          <p:nvPr>
            <p:ph type="title"/>
          </p:nvPr>
        </p:nvSpPr>
        <p:spPr>
          <a:xfrm>
            <a:off x="308925" y="863756"/>
            <a:ext cx="8637367" cy="388937"/>
          </a:xfrm>
        </p:spPr>
        <p:txBody>
          <a:bodyPr/>
          <a:lstStyle>
            <a:lvl1pPr algn="l" defTabSz="452627">
              <a:defRPr sz="2178"/>
            </a:lvl1pPr>
          </a:lstStyle>
          <a:p>
            <a:pPr lvl="0"/>
            <a:r>
              <a:rPr lang="en-US" sz="2800" dirty="0"/>
              <a:t>Ultrasound in Medicine</a:t>
            </a:r>
          </a:p>
        </p:txBody>
      </p:sp>
      <p:sp>
        <p:nvSpPr>
          <p:cNvPr id="39" name="Shape 39"/>
          <p:cNvSpPr>
            <a:spLocks noGrp="1"/>
          </p:cNvSpPr>
          <p:nvPr>
            <p:ph idx="1"/>
          </p:nvPr>
        </p:nvSpPr>
        <p:spPr>
          <a:xfrm>
            <a:off x="317843" y="1372949"/>
            <a:ext cx="8613775" cy="4762500"/>
          </a:xfrm>
        </p:spPr>
        <p:txBody>
          <a:bodyPr/>
          <a:lstStyle/>
          <a:p>
            <a:pPr lvl="0"/>
            <a:r>
              <a:rPr lang="en-US" sz="1900" dirty="0"/>
              <a:t>During World War I, ultrasound was used to detect submarines.</a:t>
            </a:r>
          </a:p>
          <a:p>
            <a:pPr lvl="1"/>
            <a:r>
              <a:rPr lang="en-US" sz="1900" dirty="0"/>
              <a:t>This led to the development of sonar technology, with used sound that was sent through the water, bounced off an object, and then returned to the source.</a:t>
            </a:r>
          </a:p>
          <a:p>
            <a:pPr lvl="1"/>
            <a:r>
              <a:rPr lang="en-US" sz="1900" dirty="0"/>
              <a:t>Floyd Firestone used this to develop and use the </a:t>
            </a:r>
            <a:r>
              <a:rPr lang="en-US" sz="1900" b="1" dirty="0"/>
              <a:t>reflectoscope</a:t>
            </a:r>
            <a:r>
              <a:rPr lang="en-US" sz="1900" dirty="0"/>
              <a:t>, which used ultrasound to detect flaws in metal.</a:t>
            </a:r>
          </a:p>
          <a:p>
            <a:pPr lvl="2"/>
            <a:r>
              <a:rPr lang="en-US" sz="1900" dirty="0"/>
              <a:t>This was the technique first used in medicine.</a:t>
            </a:r>
          </a:p>
          <a:p>
            <a:pPr lvl="0"/>
            <a:r>
              <a:rPr lang="en-US" sz="1900" dirty="0"/>
              <a:t>The first application of ultrasound in medical diagnosis was in 1941.</a:t>
            </a:r>
          </a:p>
          <a:p>
            <a:pPr lvl="1"/>
            <a:r>
              <a:rPr lang="en-US" sz="1900" dirty="0"/>
              <a:t>Karl Dussik used it to image the lateral ventricles in the brain.</a:t>
            </a:r>
          </a:p>
          <a:p>
            <a:pPr lvl="1"/>
            <a:r>
              <a:rPr lang="en-US" sz="1900" dirty="0"/>
              <a:t>As research progressed, scientists realized the ultrasound waves returned to the transducer and may be able to form an image.</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hape 38"/>
          <p:cNvSpPr>
            <a:spLocks noGrp="1"/>
          </p:cNvSpPr>
          <p:nvPr>
            <p:ph type="title"/>
          </p:nvPr>
        </p:nvSpPr>
        <p:spPr>
          <a:xfrm>
            <a:off x="308925" y="831098"/>
            <a:ext cx="8637367" cy="388937"/>
          </a:xfrm>
        </p:spPr>
        <p:txBody>
          <a:bodyPr/>
          <a:lstStyle>
            <a:lvl1pPr algn="l" defTabSz="452627">
              <a:defRPr sz="2178"/>
            </a:lvl1pPr>
          </a:lstStyle>
          <a:p>
            <a:pPr lvl="0"/>
            <a:r>
              <a:rPr lang="en-US" sz="2800" dirty="0"/>
              <a:t>Ultrasound in Medicine (cont.)</a:t>
            </a:r>
          </a:p>
        </p:txBody>
      </p:sp>
      <p:sp>
        <p:nvSpPr>
          <p:cNvPr id="39" name="Shape 39"/>
          <p:cNvSpPr>
            <a:spLocks noGrp="1"/>
          </p:cNvSpPr>
          <p:nvPr>
            <p:ph idx="1"/>
          </p:nvPr>
        </p:nvSpPr>
        <p:spPr>
          <a:xfrm>
            <a:off x="317843" y="1340291"/>
            <a:ext cx="8613775" cy="4762500"/>
          </a:xfrm>
        </p:spPr>
        <p:txBody>
          <a:bodyPr/>
          <a:lstStyle/>
          <a:p>
            <a:pPr lvl="0"/>
            <a:r>
              <a:rPr lang="en-US" dirty="0"/>
              <a:t>Edler and Hertz used an ultrasonoscope, seen here, to record their early echocardiograms</a:t>
            </a:r>
          </a:p>
        </p:txBody>
      </p:sp>
      <p:pic>
        <p:nvPicPr>
          <p:cNvPr id="3074" name="Picture 2"/>
          <p:cNvPicPr>
            <a:picLocks noChangeAspect="1" noChangeArrowheads="1"/>
          </p:cNvPicPr>
          <p:nvPr/>
        </p:nvPicPr>
        <p:blipFill>
          <a:blip r:embed="rId2" cstate="print"/>
          <a:srcRect/>
          <a:stretch>
            <a:fillRect/>
          </a:stretch>
        </p:blipFill>
        <p:spPr bwMode="auto">
          <a:xfrm>
            <a:off x="1979744" y="2130866"/>
            <a:ext cx="5087805" cy="3876675"/>
          </a:xfrm>
          <a:prstGeom prst="rect">
            <a:avLst/>
          </a:prstGeom>
          <a:noFill/>
          <a:ln w="9525">
            <a:noFill/>
            <a:miter lim="800000"/>
            <a:headEnd/>
            <a:tailEnd/>
          </a:ln>
        </p:spPr>
      </p:pic>
    </p:spTree>
    <p:extLst>
      <p:ext uri="{BB962C8B-B14F-4D97-AF65-F5344CB8AC3E}">
        <p14:creationId xmlns:p14="http://schemas.microsoft.com/office/powerpoint/2010/main" val="307185614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308925" y="863756"/>
            <a:ext cx="8637367" cy="388937"/>
          </a:xfrm>
        </p:spPr>
        <p:txBody>
          <a:bodyPr/>
          <a:lstStyle/>
          <a:p>
            <a:pPr lvl="0"/>
            <a:r>
              <a:rPr lang="en-US" dirty="0">
                <a:sym typeface="Trebuchet MS"/>
              </a:rPr>
              <a:t>Ultrasound in Medicine (cont.)</a:t>
            </a:r>
            <a:endParaRPr lang="en-US" dirty="0"/>
          </a:p>
        </p:txBody>
      </p:sp>
      <p:sp>
        <p:nvSpPr>
          <p:cNvPr id="45" name="Shape 45"/>
          <p:cNvSpPr>
            <a:spLocks noGrp="1"/>
          </p:cNvSpPr>
          <p:nvPr>
            <p:ph idx="1"/>
          </p:nvPr>
        </p:nvSpPr>
        <p:spPr>
          <a:xfrm>
            <a:off x="317843" y="1372949"/>
            <a:ext cx="8613775" cy="4762500"/>
          </a:xfrm>
        </p:spPr>
        <p:txBody>
          <a:bodyPr/>
          <a:lstStyle/>
          <a:p>
            <a:pPr lvl="0"/>
            <a:r>
              <a:rPr lang="en-US" sz="2000" dirty="0"/>
              <a:t>The pulse-echo technique sought to exploit reflected sound back from within the body to create an image.</a:t>
            </a:r>
          </a:p>
          <a:p>
            <a:pPr lvl="1"/>
            <a:r>
              <a:rPr lang="en-US" sz="2000" dirty="0"/>
              <a:t>Sound must be pulsed or allowed to be alternated rapidly on and off so the transducer can listen for the echo.</a:t>
            </a:r>
          </a:p>
          <a:p>
            <a:pPr lvl="2"/>
            <a:r>
              <a:rPr lang="en-US" sz="2000" dirty="0"/>
              <a:t>Upon hearing the echo, the machine calculates distance and presents the reflector’s location on the monitor.</a:t>
            </a:r>
          </a:p>
          <a:p>
            <a:pPr lvl="1"/>
            <a:r>
              <a:rPr lang="en-US" sz="2000" dirty="0"/>
              <a:t>Efforts to use the technique were first made in the late 1940s and early 1950s.</a:t>
            </a:r>
          </a:p>
          <a:p>
            <a:pPr lvl="2"/>
            <a:r>
              <a:rPr lang="en-US" sz="2000" dirty="0"/>
              <a:t>One early attempt demonstrated reflections from a gallstone.</a:t>
            </a:r>
          </a:p>
          <a:p>
            <a:pPr lvl="2"/>
            <a:r>
              <a:rPr lang="en-US" sz="2000" dirty="0"/>
              <a:t>In another, a Swedish cardiologist borrowed a sonar device from a shipyard and recorded echoes from his own heart.</a:t>
            </a: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EXPANDSHOWBAR" val="True"/>
  <p:tag name="BULLETTYPE" val="3"/>
  <p:tag name="RESPCOUNTERSTYLE" val="3"/>
  <p:tag name="INPUTSOURCE" val="1"/>
  <p:tag name="BACKUPMAINTENANCE" val="7"/>
  <p:tag name="ROTATIONINTERVAL" val="2"/>
  <p:tag name="RACERSMAXDISPLAYED" val="5"/>
  <p:tag name="TEAMSINLEADERBOARD" val="5"/>
  <p:tag name="BUBBLEVALUEFORMAT" val="0.0"/>
  <p:tag name="CUSTOMCELLFORECOLOR" val="-16777216"/>
  <p:tag name="CUSTOMCELLBACKCOLOR4" val="-8355712"/>
  <p:tag name="DISPLAYDEVICEID" val="True"/>
  <p:tag name="GRIDSIZE" val="{Width=800, Height=600}"/>
  <p:tag name="CHARTLABELS" val="1"/>
  <p:tag name="PARTLISTDEFAULT" val="1"/>
  <p:tag name="INCORRECTPOINTVALUE" val="0"/>
  <p:tag name="AUTOADJUSTPARTRANGE" val="True"/>
  <p:tag name="FIBNUMRESULTS" val="5"/>
  <p:tag name="PRRESPONSE2" val="9"/>
  <p:tag name="PRRESPONSE6" val="5"/>
  <p:tag name="PRRESPONSE10" val="1"/>
  <p:tag name="POWERPOINTVERSION" val="10.0"/>
  <p:tag name="CSVFORMAT" val="0"/>
  <p:tag name="RESPCOUNTERFORMAT" val="0"/>
  <p:tag name="ALLOWDUPLICATES" val="False"/>
  <p:tag name="REVIEWONLY" val="False"/>
  <p:tag name="RACEANIMATIONSPEED" val="3"/>
  <p:tag name="BUBBLENAMEVISIBLE" val="True"/>
  <p:tag name="CUSTOMGRIDBACKCOLOR" val="-2830136"/>
  <p:tag name="USESCHEMECOLORS" val="True"/>
  <p:tag name="GRIDROTATIONINTERVAL" val="2"/>
  <p:tag name="CHARTCOLORS" val="0"/>
  <p:tag name="INCLUDEPPT" val="True"/>
  <p:tag name="REALTIMEBACKUPPATH" val="(None)"/>
  <p:tag name="FIBDISPLAYRESULTS" val="True"/>
  <p:tag name="PRRESPONSE3" val="8"/>
  <p:tag name="PRRESPONSE8" val="3"/>
  <p:tag name="TPVERSION" val="2008"/>
  <p:tag name="ANSWERNOWSTYLE" val="6"/>
  <p:tag name="COUNTDOWNSECONDS" val="10"/>
  <p:tag name="AUTOADVANCE" val="True"/>
  <p:tag name="SKIPREMAININGRACESLIDES" val="True"/>
  <p:tag name="BUBBLEGROUPING" val="3"/>
  <p:tag name="CUSTOMCELLBACKCOLOR3" val="-268652"/>
  <p:tag name="AUTOSIZEGRID" val="True"/>
  <p:tag name="INCLUDENONRESPONDERS" val="True"/>
  <p:tag name="REALTIMEBACKUP" val="False"/>
  <p:tag name="FIBINCLUDEOTHER" val="True"/>
  <p:tag name="PRRESPONSE5" val="6"/>
  <p:tag name="ALWAYSOPENPOLL" val="False"/>
  <p:tag name="ANSWERNOWTEXT" val="Answer Now"/>
  <p:tag name="BACKUPSESSIONS" val="True"/>
  <p:tag name="RACEENDPOINTS" val="100"/>
  <p:tag name="DEFAULTNUMTEAMS" val="5"/>
  <p:tag name="DISPLAYDEVICENUMBER" val="True"/>
  <p:tag name="RESETCHARTS" val="True"/>
  <p:tag name="ZEROBASED" val="False"/>
  <p:tag name="PRRESPONSE1" val="10"/>
  <p:tag name="SHOWFLASHWARNING" val="True"/>
  <p:tag name="COUNTDOWNSTYLE" val="4"/>
  <p:tag name="AUTOUPDATEALIASES" val="True"/>
  <p:tag name="BUBBLESIZEVISIBLE" val="True"/>
  <p:tag name="GRIDOPACITY" val="90"/>
  <p:tag name="ALLOWUSERFEEDBACK" val="True"/>
  <p:tag name="FIBDISPLAYKEYWORDS" val="True"/>
  <p:tag name="SHOWBARVISIBLE" val="True"/>
  <p:tag name="NUMRESPONSES" val="1"/>
  <p:tag name="MAXRESPONDERS" val="5"/>
  <p:tag name="GRIDPOSITION" val="1"/>
  <p:tag name="CHARTSCALE" val="True"/>
  <p:tag name="PRRESPONSE9" val="2"/>
  <p:tag name="CHARTVALUEFORMAT" val="0%"/>
  <p:tag name="CUSTOMCELLBACKCOLOR2" val="-13395457"/>
  <p:tag name="CORRECTPOINTVALUE" val="1"/>
  <p:tag name="USESECONDARYMONITOR" val="True"/>
  <p:tag name="PARTICIPANTSINLEADERBOARD" val="5"/>
  <p:tag name="MULTIRESPDIVISOR" val="1"/>
  <p:tag name="SAVECSVWITHSESSION" val="True"/>
  <p:tag name="DISPLAYNAME" val="True"/>
  <p:tag name="PRRESPONSE7" val="4"/>
  <p:tag name="POLLINGCYCLE" val="2"/>
  <p:tag name="STDCHART" val="1"/>
  <p:tag name="RESPTABLESTYLE" val="-1"/>
  <p:tag name="CUSTOMCELLBACKCOLOR1" val="-657956"/>
  <p:tag name="PRRESPONSE4" val="7"/>
  <p:tag name="ADVANCEDSETTINGSVIEW" val="False"/>
  <p:tag name="DELIMITERS" val="3.1"/>
</p:tagLst>
</file>

<file path=ppt/tags/tag2.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heme/theme1.xml><?xml version="1.0" encoding="utf-8"?>
<a:theme xmlns:a="http://schemas.openxmlformats.org/drawingml/2006/main" name="1_LWW TEMPLATE">
  <a:themeElements>
    <a:clrScheme name="">
      <a:dk1>
        <a:srgbClr val="000000"/>
      </a:dk1>
      <a:lt1>
        <a:srgbClr val="FFFFFF"/>
      </a:lt1>
      <a:dk2>
        <a:srgbClr val="006B76"/>
      </a:dk2>
      <a:lt2>
        <a:srgbClr val="000000"/>
      </a:lt2>
      <a:accent1>
        <a:srgbClr val="186EC4"/>
      </a:accent1>
      <a:accent2>
        <a:srgbClr val="CC9900"/>
      </a:accent2>
      <a:accent3>
        <a:srgbClr val="FFFFFF"/>
      </a:accent3>
      <a:accent4>
        <a:srgbClr val="000000"/>
      </a:accent4>
      <a:accent5>
        <a:srgbClr val="ABBADE"/>
      </a:accent5>
      <a:accent6>
        <a:srgbClr val="B98A00"/>
      </a:accent6>
      <a:hlink>
        <a:srgbClr val="FF0000"/>
      </a:hlink>
      <a:folHlink>
        <a:srgbClr val="009900"/>
      </a:folHlink>
    </a:clrScheme>
    <a:fontScheme name="LWW 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LWW TEMPLAT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LWW TEMPLATE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LWW TEMPLATE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LWW TEMPLATE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LWW TEMPLAT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LWW TEMPLAT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LWW TEMPLATE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BCD649E082A6D408757A4E9A2C25346" ma:contentTypeVersion="13" ma:contentTypeDescription="Create a new document." ma:contentTypeScope="" ma:versionID="8d4ed35d35085092ed40ccfbb228fad2">
  <xsd:schema xmlns:xsd="http://www.w3.org/2001/XMLSchema" xmlns:xs="http://www.w3.org/2001/XMLSchema" xmlns:p="http://schemas.microsoft.com/office/2006/metadata/properties" xmlns:ns2="1d628898-7c92-4313-b589-f839b19a29e6" xmlns:ns3="564477d5-28bc-4281-951a-a6595459d476" targetNamespace="http://schemas.microsoft.com/office/2006/metadata/properties" ma:root="true" ma:fieldsID="1e4959d1ed7366c3f6fb63154d0dafa9" ns2:_="" ns3:_="">
    <xsd:import namespace="1d628898-7c92-4313-b589-f839b19a29e6"/>
    <xsd:import namespace="564477d5-28bc-4281-951a-a6595459d476"/>
    <xsd:element name="properties">
      <xsd:complexType>
        <xsd:sequence>
          <xsd:element name="documentManagement">
            <xsd:complexType>
              <xsd:all>
                <xsd:element ref="ns2:MediaServiceMetadata" minOccurs="0"/>
                <xsd:element ref="ns2:MediaServiceFastMetadata" minOccurs="0"/>
                <xsd:element ref="ns2:MediaLengthInSeconds"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628898-7c92-4313-b589-f839b19a29e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fab9d10e-cf46-43c3-8dbe-852b4cfb5ddc"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4477d5-28bc-4281-951a-a6595459d47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8a014298-9250-4e8d-9453-de0460558e4e}" ma:internalName="TaxCatchAll" ma:showField="CatchAllData" ma:web="564477d5-28bc-4281-951a-a6595459d47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564477d5-28bc-4281-951a-a6595459d476" xsi:nil="true"/>
    <lcf76f155ced4ddcb4097134ff3c332f xmlns="1d628898-7c92-4313-b589-f839b19a29e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A6E17B8D-369A-4B14-B04B-71FCFD12283B}">
  <ds:schemaRefs>
    <ds:schemaRef ds:uri="http://schemas.microsoft.com/sharepoint/v3/contenttype/forms"/>
  </ds:schemaRefs>
</ds:datastoreItem>
</file>

<file path=customXml/itemProps2.xml><?xml version="1.0" encoding="utf-8"?>
<ds:datastoreItem xmlns:ds="http://schemas.openxmlformats.org/officeDocument/2006/customXml" ds:itemID="{38F3CE8B-A687-4DAD-BDB4-7BE7904965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d628898-7c92-4313-b589-f839b19a29e6"/>
    <ds:schemaRef ds:uri="564477d5-28bc-4281-951a-a6595459d47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B567B9-D5EE-4DC9-9AC8-62E56F854155}">
  <ds:schemaRefs>
    <ds:schemaRef ds:uri="http://schemas.microsoft.com/office/2006/metadata/properties"/>
    <ds:schemaRef ds:uri="http://schemas.microsoft.com/office/infopath/2007/PartnerControls"/>
    <ds:schemaRef ds:uri="564477d5-28bc-4281-951a-a6595459d476"/>
    <ds:schemaRef ds:uri="1d628898-7c92-4313-b589-f839b19a29e6"/>
  </ds:schemaRefs>
</ds:datastoreItem>
</file>

<file path=docProps/app.xml><?xml version="1.0" encoding="utf-8"?>
<Properties xmlns="http://schemas.openxmlformats.org/officeDocument/2006/extended-properties" xmlns:vt="http://schemas.openxmlformats.org/officeDocument/2006/docPropsVTypes">
  <Template/>
  <TotalTime>3012</TotalTime>
  <Words>2869</Words>
  <Application>Microsoft Office PowerPoint</Application>
  <PresentationFormat>On-screen Show (4:3)</PresentationFormat>
  <Paragraphs>243</Paragraphs>
  <Slides>42</Slides>
  <Notes>1</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1_LWW TEMPLATE</vt:lpstr>
      <vt:lpstr>PowerPoint Presentation</vt:lpstr>
      <vt:lpstr>Chapter Objectives</vt:lpstr>
      <vt:lpstr>The Study of Sound</vt:lpstr>
      <vt:lpstr>The Study of Sound (cont.)</vt:lpstr>
      <vt:lpstr>The Study of Sound (cont.)</vt:lpstr>
      <vt:lpstr>The Study of Sound (cont.)</vt:lpstr>
      <vt:lpstr>Ultrasound in Medicine</vt:lpstr>
      <vt:lpstr>Ultrasound in Medicine (cont.)</vt:lpstr>
      <vt:lpstr>Ultrasound in Medicine (cont.)</vt:lpstr>
      <vt:lpstr>Imaging Modes and Doppler</vt:lpstr>
      <vt:lpstr>Imaging Modes and Doppler</vt:lpstr>
      <vt:lpstr>Imaging Modes and Doppler (cont.)</vt:lpstr>
      <vt:lpstr>Imaging Modes and Doppler (cont.)</vt:lpstr>
      <vt:lpstr>Imaging Modes and Doppler (cont.)</vt:lpstr>
      <vt:lpstr>Imaging Modes and Doppler (cont.)</vt:lpstr>
      <vt:lpstr>Imaging Modes and Doppler (cont.)</vt:lpstr>
      <vt:lpstr>Imaging Modes and Doppler (cont.)</vt:lpstr>
      <vt:lpstr>Imaging Modes and Doppler (cont.)</vt:lpstr>
      <vt:lpstr>Imaging Modes and Doppler (cont.)</vt:lpstr>
      <vt:lpstr>Tissue Harmonic Imaging</vt:lpstr>
      <vt:lpstr>3D and 4D Technology</vt:lpstr>
      <vt:lpstr>3D and 4D Technology (cont.)</vt:lpstr>
      <vt:lpstr>3D and 4D Technology (cont.)</vt:lpstr>
      <vt:lpstr>3D and 4D Technology (cont.)</vt:lpstr>
      <vt:lpstr>Specialities in Sonography</vt:lpstr>
      <vt:lpstr>Specialities in Sonography (cont.)</vt:lpstr>
      <vt:lpstr>Specialities in Sonography (cont.)</vt:lpstr>
      <vt:lpstr>Specialities in Sonography (cont.)</vt:lpstr>
      <vt:lpstr>Specialities in Sonography (cont.)</vt:lpstr>
      <vt:lpstr>Specialities in Sonography (cont.)</vt:lpstr>
      <vt:lpstr>Specialities in Sonography (cont.)</vt:lpstr>
      <vt:lpstr>Specialities in Sonography (cont.)</vt:lpstr>
      <vt:lpstr>Specialities in Sonography (cont.)</vt:lpstr>
      <vt:lpstr>Specialities in Sonography (cont.)</vt:lpstr>
      <vt:lpstr>Specialities in Sonography (cont.)</vt:lpstr>
      <vt:lpstr>Specialities in Sonography (cont.)</vt:lpstr>
      <vt:lpstr>Specialities in Sonography (cont.)</vt:lpstr>
      <vt:lpstr>Additional Technologies and Future Applications</vt:lpstr>
      <vt:lpstr>Additional Technologies and Future Applications (cont.)</vt:lpstr>
      <vt:lpstr>Additional Technologies and Future Applications (cont.)</vt:lpstr>
      <vt:lpstr>Additional Technologies and Future Applications (cont.)</vt:lpstr>
      <vt:lpstr>Summary</vt:lpstr>
    </vt:vector>
  </TitlesOfParts>
  <Company>Wolters Kluwer Health - Lippincott Williams &amp; Wilkins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LWW PPT Slide Template Master</dc:title>
  <dc:creator>Dale Gray</dc:creator>
  <cp:lastModifiedBy> </cp:lastModifiedBy>
  <cp:revision>397</cp:revision>
  <cp:lastPrinted>2001-01-03T19:47:24Z</cp:lastPrinted>
  <dcterms:created xsi:type="dcterms:W3CDTF">2001-02-15T19:07:27Z</dcterms:created>
  <dcterms:modified xsi:type="dcterms:W3CDTF">2023-08-23T18:06:47Z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0x0101003BCD649E082A6D408757A4E9A2C25346</vt:lpwstr>
  </property>
  <property fmtid="{D5CDD505-2E9C-101B-9397-08002B2CF9AE}" pid="3" name="MediaServiceImageTags">
    <vt:lpwstr/>
  </property>
</Properties>
</file>